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88"/>
  </p:notesMasterIdLst>
  <p:sldIdLst>
    <p:sldId id="269" r:id="rId2"/>
    <p:sldId id="347" r:id="rId3"/>
    <p:sldId id="348" r:id="rId4"/>
    <p:sldId id="349" r:id="rId5"/>
    <p:sldId id="350" r:id="rId6"/>
    <p:sldId id="431" r:id="rId7"/>
    <p:sldId id="429" r:id="rId8"/>
    <p:sldId id="430" r:id="rId9"/>
    <p:sldId id="432" r:id="rId10"/>
    <p:sldId id="351" r:id="rId11"/>
    <p:sldId id="352" r:id="rId12"/>
    <p:sldId id="353" r:id="rId13"/>
    <p:sldId id="354" r:id="rId14"/>
    <p:sldId id="356" r:id="rId15"/>
    <p:sldId id="357" r:id="rId16"/>
    <p:sldId id="358" r:id="rId17"/>
    <p:sldId id="359" r:id="rId18"/>
    <p:sldId id="360" r:id="rId19"/>
    <p:sldId id="361" r:id="rId20"/>
    <p:sldId id="362" r:id="rId21"/>
    <p:sldId id="363" r:id="rId22"/>
    <p:sldId id="364" r:id="rId23"/>
    <p:sldId id="365" r:id="rId24"/>
    <p:sldId id="433" r:id="rId25"/>
    <p:sldId id="371" r:id="rId26"/>
    <p:sldId id="372" r:id="rId27"/>
    <p:sldId id="373" r:id="rId28"/>
    <p:sldId id="374" r:id="rId29"/>
    <p:sldId id="375" r:id="rId30"/>
    <p:sldId id="376" r:id="rId31"/>
    <p:sldId id="377" r:id="rId32"/>
    <p:sldId id="378" r:id="rId33"/>
    <p:sldId id="426" r:id="rId34"/>
    <p:sldId id="427" r:id="rId35"/>
    <p:sldId id="428" r:id="rId36"/>
    <p:sldId id="379" r:id="rId37"/>
    <p:sldId id="381" r:id="rId38"/>
    <p:sldId id="382" r:id="rId39"/>
    <p:sldId id="383" r:id="rId40"/>
    <p:sldId id="384" r:id="rId41"/>
    <p:sldId id="385" r:id="rId42"/>
    <p:sldId id="386" r:id="rId43"/>
    <p:sldId id="387" r:id="rId44"/>
    <p:sldId id="388" r:id="rId45"/>
    <p:sldId id="389" r:id="rId46"/>
    <p:sldId id="390" r:id="rId47"/>
    <p:sldId id="392" r:id="rId48"/>
    <p:sldId id="391" r:id="rId49"/>
    <p:sldId id="393" r:id="rId50"/>
    <p:sldId id="394" r:id="rId51"/>
    <p:sldId id="395" r:id="rId52"/>
    <p:sldId id="396" r:id="rId53"/>
    <p:sldId id="397" r:id="rId54"/>
    <p:sldId id="398" r:id="rId55"/>
    <p:sldId id="399" r:id="rId56"/>
    <p:sldId id="400" r:id="rId57"/>
    <p:sldId id="401" r:id="rId58"/>
    <p:sldId id="402" r:id="rId59"/>
    <p:sldId id="403" r:id="rId60"/>
    <p:sldId id="404" r:id="rId61"/>
    <p:sldId id="405" r:id="rId62"/>
    <p:sldId id="406" r:id="rId63"/>
    <p:sldId id="407" r:id="rId64"/>
    <p:sldId id="408" r:id="rId65"/>
    <p:sldId id="409" r:id="rId66"/>
    <p:sldId id="410" r:id="rId67"/>
    <p:sldId id="411" r:id="rId68"/>
    <p:sldId id="412" r:id="rId69"/>
    <p:sldId id="413" r:id="rId70"/>
    <p:sldId id="414" r:id="rId71"/>
    <p:sldId id="415" r:id="rId72"/>
    <p:sldId id="416" r:id="rId73"/>
    <p:sldId id="417" r:id="rId74"/>
    <p:sldId id="418" r:id="rId75"/>
    <p:sldId id="419" r:id="rId76"/>
    <p:sldId id="420" r:id="rId77"/>
    <p:sldId id="422" r:id="rId78"/>
    <p:sldId id="423" r:id="rId79"/>
    <p:sldId id="424" r:id="rId80"/>
    <p:sldId id="425" r:id="rId81"/>
    <p:sldId id="355" r:id="rId82"/>
    <p:sldId id="366" r:id="rId83"/>
    <p:sldId id="367" r:id="rId84"/>
    <p:sldId id="368" r:id="rId85"/>
    <p:sldId id="369" r:id="rId86"/>
    <p:sldId id="370" r:id="rId87"/>
  </p:sldIdLst>
  <p:sldSz cx="10080625" cy="7559675"/>
  <p:notesSz cx="7559675" cy="10691813"/>
  <p:defaultTextStyle>
    <a:defPPr>
      <a:defRPr lang="en-GB"/>
    </a:defPPr>
    <a:lvl1pPr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1pPr>
    <a:lvl2pPr marL="742950" indent="-28575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2pPr>
    <a:lvl3pPr marL="11430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3pPr>
    <a:lvl4pPr marL="16002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4pPr>
    <a:lvl5pPr marL="2057400" indent="-228600" algn="ctr" defTabSz="449263" rtl="0" fontAlgn="base" hangingPunct="0">
      <a:lnSpc>
        <a:spcPct val="93000"/>
      </a:lnSpc>
      <a:spcBef>
        <a:spcPct val="50000"/>
      </a:spcBef>
      <a:spcAft>
        <a:spcPct val="0"/>
      </a:spcAft>
      <a:buClr>
        <a:srgbClr val="000000"/>
      </a:buClr>
      <a:buSzPct val="100000"/>
      <a:buFont typeface="Times New Roman" charset="0"/>
      <a:defRPr sz="4400" kern="1200">
        <a:solidFill>
          <a:srgbClr val="000000"/>
        </a:solidFill>
        <a:latin typeface="Arial" charset="0"/>
        <a:ea typeface="+mn-ea"/>
        <a:cs typeface="+mn-cs"/>
      </a:defRPr>
    </a:lvl5pPr>
    <a:lvl6pPr marL="2286000" algn="l" defTabSz="457200" rtl="0" eaLnBrk="1" latinLnBrk="0" hangingPunct="1">
      <a:defRPr sz="4400" kern="1200">
        <a:solidFill>
          <a:srgbClr val="000000"/>
        </a:solidFill>
        <a:latin typeface="Arial" charset="0"/>
        <a:ea typeface="+mn-ea"/>
        <a:cs typeface="+mn-cs"/>
      </a:defRPr>
    </a:lvl6pPr>
    <a:lvl7pPr marL="2743200" algn="l" defTabSz="457200" rtl="0" eaLnBrk="1" latinLnBrk="0" hangingPunct="1">
      <a:defRPr sz="4400" kern="1200">
        <a:solidFill>
          <a:srgbClr val="000000"/>
        </a:solidFill>
        <a:latin typeface="Arial" charset="0"/>
        <a:ea typeface="+mn-ea"/>
        <a:cs typeface="+mn-cs"/>
      </a:defRPr>
    </a:lvl7pPr>
    <a:lvl8pPr marL="3200400" algn="l" defTabSz="457200" rtl="0" eaLnBrk="1" latinLnBrk="0" hangingPunct="1">
      <a:defRPr sz="4400" kern="1200">
        <a:solidFill>
          <a:srgbClr val="000000"/>
        </a:solidFill>
        <a:latin typeface="Arial" charset="0"/>
        <a:ea typeface="+mn-ea"/>
        <a:cs typeface="+mn-cs"/>
      </a:defRPr>
    </a:lvl8pPr>
    <a:lvl9pPr marL="3657600" algn="l" defTabSz="457200" rtl="0" eaLnBrk="1" latinLnBrk="0" hangingPunct="1">
      <a:defRPr sz="4400" kern="1200">
        <a:solidFill>
          <a:srgbClr val="000000"/>
        </a:solidFill>
        <a:latin typeface="Arial" charset="0"/>
        <a:ea typeface="+mn-ea"/>
        <a:cs typeface="+mn-cs"/>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DF"/>
    <a:srgbClr val="FFB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1"/>
    <p:restoredTop sz="81633"/>
  </p:normalViewPr>
  <p:slideViewPr>
    <p:cSldViewPr>
      <p:cViewPr varScale="1">
        <p:scale>
          <a:sx n="94" d="100"/>
          <a:sy n="94" d="100"/>
        </p:scale>
        <p:origin x="200" y="184"/>
      </p:cViewPr>
      <p:guideLst>
        <p:guide orient="horz" pos="2161"/>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73" d="100"/>
        <a:sy n="73"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p:cNvSpPr>
            <a:spLocks noGrp="1" noRot="1" noChangeAspect="1" noChangeArrowheads="1"/>
          </p:cNvSpPr>
          <p:nvPr>
            <p:ph type="sldImg"/>
          </p:nvPr>
        </p:nvSpPr>
        <p:spPr bwMode="auto">
          <a:xfrm>
            <a:off x="1106488" y="812800"/>
            <a:ext cx="5343525" cy="4006850"/>
          </a:xfrm>
          <a:prstGeom prst="rect">
            <a:avLst/>
          </a:prstGeom>
          <a:noFill/>
          <a:ln w="9525">
            <a:noFill/>
            <a:round/>
            <a:headEnd/>
            <a:tailEnd/>
          </a:ln>
        </p:spPr>
      </p:sp>
      <p:sp>
        <p:nvSpPr>
          <p:cNvPr id="4098" name="Rectangle 2"/>
          <p:cNvSpPr>
            <a:spLocks noGrp="1" noChangeArrowheads="1"/>
          </p:cNvSpPr>
          <p:nvPr>
            <p:ph type="body"/>
          </p:nvPr>
        </p:nvSpPr>
        <p:spPr bwMode="auto">
          <a:xfrm>
            <a:off x="755650" y="5078413"/>
            <a:ext cx="6046788" cy="481012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noProof="0"/>
          </a:p>
        </p:txBody>
      </p:sp>
      <p:sp>
        <p:nvSpPr>
          <p:cNvPr id="4099" name="Rectangle 3"/>
          <p:cNvSpPr>
            <a:spLocks noGrp="1" noChangeArrowheads="1"/>
          </p:cNvSpPr>
          <p:nvPr>
            <p:ph type="hdr"/>
          </p:nvPr>
        </p:nvSpPr>
        <p:spPr bwMode="auto">
          <a:xfrm>
            <a:off x="0"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0" name="Rectangle 4"/>
          <p:cNvSpPr>
            <a:spLocks noGrp="1" noChangeArrowheads="1"/>
          </p:cNvSpPr>
          <p:nvPr>
            <p:ph type="dt"/>
          </p:nvPr>
        </p:nvSpPr>
        <p:spPr bwMode="auto">
          <a:xfrm>
            <a:off x="4278313" y="0"/>
            <a:ext cx="3279775" cy="53340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1" name="Rectangle 5"/>
          <p:cNvSpPr>
            <a:spLocks noGrp="1" noChangeArrowheads="1"/>
          </p:cNvSpPr>
          <p:nvPr>
            <p:ph type="ftr"/>
          </p:nvPr>
        </p:nvSpPr>
        <p:spPr bwMode="auto">
          <a:xfrm>
            <a:off x="0"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l">
              <a:spcBef>
                <a:spcPct val="0"/>
              </a:spcBef>
              <a:tabLst>
                <a:tab pos="723900" algn="l"/>
                <a:tab pos="1447800" algn="l"/>
                <a:tab pos="2171700" algn="l"/>
                <a:tab pos="2895600" algn="l"/>
              </a:tabLst>
              <a:defRPr sz="1400">
                <a:latin typeface="Times New Roman" charset="0"/>
              </a:defRPr>
            </a:lvl1pPr>
          </a:lstStyle>
          <a:p>
            <a:pPr>
              <a:defRPr/>
            </a:pPr>
            <a:endParaRPr lang="en-US"/>
          </a:p>
        </p:txBody>
      </p:sp>
      <p:sp>
        <p:nvSpPr>
          <p:cNvPr id="4102" name="Rectangle 6"/>
          <p:cNvSpPr>
            <a:spLocks noGrp="1" noChangeArrowheads="1"/>
          </p:cNvSpPr>
          <p:nvPr>
            <p:ph type="sldNum"/>
          </p:nvPr>
        </p:nvSpPr>
        <p:spPr bwMode="auto">
          <a:xfrm>
            <a:off x="4278313" y="10156825"/>
            <a:ext cx="3279775" cy="53340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spcBef>
                <a:spcPct val="0"/>
              </a:spcBef>
              <a:tabLst>
                <a:tab pos="723900" algn="l"/>
                <a:tab pos="1447800" algn="l"/>
                <a:tab pos="2171700" algn="l"/>
                <a:tab pos="2895600" algn="l"/>
              </a:tabLst>
              <a:defRPr sz="1400">
                <a:latin typeface="Times New Roman" charset="0"/>
              </a:defRPr>
            </a:lvl1pPr>
          </a:lstStyle>
          <a:p>
            <a:pPr>
              <a:defRPr/>
            </a:pPr>
            <a:fld id="{51926520-7087-8B4D-A1C5-EECB1E05DA52}" type="slidenum">
              <a:rPr lang="en-GB"/>
              <a:pPr>
                <a:defRPr/>
              </a:pPr>
              <a:t>‹#›</a:t>
            </a:fld>
            <a:endParaRPr lang="en-GB"/>
          </a:p>
        </p:txBody>
      </p:sp>
    </p:spTree>
    <p:extLst>
      <p:ext uri="{BB962C8B-B14F-4D97-AF65-F5344CB8AC3E}">
        <p14:creationId xmlns:p14="http://schemas.microsoft.com/office/powerpoint/2010/main" val="2578257816"/>
      </p:ext>
    </p:extLst>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ＭＳ Ｐゴシック" charset="-128"/>
      </a:defRPr>
    </a:lvl1pPr>
    <a:lvl2pPr marL="37931725" indent="-37474525"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2pPr>
    <a:lvl3pPr marL="11430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3pPr>
    <a:lvl4pPr marL="16002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4pPr>
    <a:lvl5pPr marL="2057400" indent="-228600" algn="l" defTabSz="449263"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ipcc.ch/publications_and_data/ar4/wg1/en/ch7s7-es.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google.com.mx/url?sa=t&amp;rct=j&amp;q=global+npp&amp;source=web&amp;cd=10&amp;ved=0CFgQFjAJ&amp;url=http://crssa.rutgers.edu/people/zhangyang/Paper/zhang_Geb.pdf&amp;ei=Yx8OT7P-AcSbsgKzxbXSBQ&amp;usg=AFQjCNE_2hq0Qr8oFcxxybzFu2h-Y-RwLg&amp;sig2=ZH-XiBGvlvJ8Dt-6kSWxCQ&amp;cad=rja"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theweatherprediction.com/habyhints/52"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fao.org/docrep/x0490e/x0490e04.htm"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nature.com/scitable/knowledge/library/terrestrial-primary-production-fuel-for-life-17567411"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ites.google.com/a/alaska.edu/f-stuart-chapin-terry/home/powerpoints-principles-of-ecosystem-ecology"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ites.google.com/a/alaska.edu/f-stuart-chapin-terry/home/powerpoints-principles-of-ecosystem-ecology"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ites.google.com/a/alaska.edu/f-stuart-chapin-terry/home/powerpoints-principles-of-ecosystem-ecology"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ites.google.com/a/alaska.edu/f-stuart-chapin-terry/home/powerpoints-principles-of-ecosystem-ecology"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ites.google.com/a/alaska.edu/f-stuart-chapin-terry/home/powerpoints-principles-of-ecosystem-ecology"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ipcc.ch/publications_and_data/ar4/wg1/en/ch2s2-9.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www.ipcc.ch/publications_and_data/ar4/wg1/en/figure-2-20.html" TargetMode="External"/><Relationship Id="rId5" Type="http://schemas.openxmlformats.org/officeDocument/2006/relationships/hyperlink" Target="http://www.ipcc.ch/publications_and_data/ar4/wg1/en/ch2s2-9-2.html" TargetMode="External"/><Relationship Id="rId4" Type="http://schemas.openxmlformats.org/officeDocument/2006/relationships/hyperlink" Target="http://www.ipcc.ch/publications_and_data/ar4/wg1/en/ch2s2-9-1.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sldNum" sz="quarter"/>
          </p:nvPr>
        </p:nvSpPr>
        <p:spPr>
          <a:noFill/>
        </p:spPr>
        <p:txBody>
          <a:bodyPr/>
          <a:lstStyle/>
          <a:p>
            <a:fld id="{334505D7-5FAC-2D4C-8468-D7BCBDAF90BA}" type="slidenum">
              <a:rPr lang="en-GB"/>
              <a:pPr/>
              <a:t>1</a:t>
            </a:fld>
            <a:endParaRPr lang="en-GB"/>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annual mean growth rate of CO2 in the atmosphere is around 2 </a:t>
            </a:r>
            <a:r>
              <a:rPr lang="en-US" dirty="0" err="1"/>
              <a:t>ppmv</a:t>
            </a:r>
            <a:r>
              <a:rPr lang="en-US" dirty="0"/>
              <a:t> of CO2, from which it can be inferred that just over 2 </a:t>
            </a:r>
            <a:r>
              <a:rPr lang="en-US" dirty="0" err="1"/>
              <a:t>ppmv</a:t>
            </a:r>
            <a:r>
              <a:rPr lang="en-US" dirty="0"/>
              <a:t> of CO2 must enter other fast pools of carbon.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31</a:t>
            </a:fld>
            <a:endParaRPr lang="en-GB"/>
          </a:p>
        </p:txBody>
      </p:sp>
    </p:spTree>
    <p:extLst>
      <p:ext uri="{BB962C8B-B14F-4D97-AF65-F5344CB8AC3E}">
        <p14:creationId xmlns:p14="http://schemas.microsoft.com/office/powerpoint/2010/main" val="2730411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figures given by the IPCC in </a:t>
            </a:r>
            <a:r>
              <a:rPr lang="en-US" dirty="0">
                <a:hlinkClick r:id="rId3"/>
              </a:rPr>
              <a:t>AR4</a:t>
            </a:r>
            <a:r>
              <a:rPr lang="en-US" dirty="0"/>
              <a:t> are 4.1 +/- 0.1 </a:t>
            </a:r>
            <a:r>
              <a:rPr lang="en-US" dirty="0" err="1"/>
              <a:t>GtC</a:t>
            </a:r>
            <a:r>
              <a:rPr lang="en-US" dirty="0"/>
              <a:t> y-1 annual mean CO2 growth rate for the period 2000 to 2005 with annual emissions from fossil fuel burning and cement production at 7.2 +/- 0.3 </a:t>
            </a:r>
            <a:r>
              <a:rPr lang="en-US" dirty="0" err="1"/>
              <a:t>GtC</a:t>
            </a:r>
            <a:r>
              <a:rPr lang="en-US" dirty="0"/>
              <a:t> y-1 for that same period. The sink to the ocean carbon pool is estimated as 2.2 +/- 0.5 </a:t>
            </a:r>
            <a:r>
              <a:rPr lang="en-US" dirty="0" err="1"/>
              <a:t>GtC</a:t>
            </a:r>
            <a:r>
              <a:rPr lang="en-US" dirty="0"/>
              <a:t> y-1 and that to the land pool as 0.9 +/- 0.6 </a:t>
            </a:r>
            <a:r>
              <a:rPr lang="en-US" dirty="0" err="1"/>
              <a:t>GtC</a:t>
            </a:r>
            <a:r>
              <a:rPr lang="en-US" dirty="0"/>
              <a:t> y-1 (0.9 + 2.2 + 4.1 = 7.2).</a:t>
            </a:r>
          </a:p>
          <a:p>
            <a:r>
              <a:rPr lang="en-US" dirty="0"/>
              <a:t>For example, the land sink of around 0.9 +/- 0.6 GtCy-1 is itself composed of a balance between a primary production land sink and a land use change source.</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32</a:t>
            </a:fld>
            <a:endParaRPr lang="en-GB"/>
          </a:p>
        </p:txBody>
      </p:sp>
    </p:spTree>
    <p:extLst>
      <p:ext uri="{BB962C8B-B14F-4D97-AF65-F5344CB8AC3E}">
        <p14:creationId xmlns:p14="http://schemas.microsoft.com/office/powerpoint/2010/main" val="3947519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F4E57CDB-F8C1-8C43-B5CA-94EA9A47F196}" type="slidenum">
              <a:rPr lang="en-GB" sz="1400">
                <a:solidFill>
                  <a:srgbClr val="000000"/>
                </a:solidFill>
              </a:rPr>
              <a:pPr eaLnBrk="1" hangingPunct="1"/>
              <a:t>33</a:t>
            </a:fld>
            <a:endParaRPr lang="en-GB" sz="1400">
              <a:solidFill>
                <a:srgbClr val="000000"/>
              </a:solidFill>
            </a:endParaRPr>
          </a:p>
        </p:txBody>
      </p:sp>
      <p:sp>
        <p:nvSpPr>
          <p:cNvPr id="6041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0420"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260718" indent="-260718"/>
            <a:r>
              <a:rPr lang="en-GB" dirty="0">
                <a:latin typeface="Calibri" charset="0"/>
              </a:rPr>
              <a:t>Values from IPCC 2007 – average for 90s</a:t>
            </a:r>
          </a:p>
          <a:p>
            <a:pPr marL="260718" indent="-260718">
              <a:buFontTx/>
              <a:buAutoNum type="arabicPeriod"/>
            </a:pPr>
            <a:r>
              <a:rPr lang="en-GB" dirty="0">
                <a:latin typeface="Calibri" charset="0"/>
              </a:rPr>
              <a:t>FF</a:t>
            </a:r>
          </a:p>
          <a:p>
            <a:pPr marL="260718" indent="-260718">
              <a:buFontTx/>
              <a:buAutoNum type="arabicPeriod"/>
            </a:pPr>
            <a:r>
              <a:rPr lang="en-GB" dirty="0" err="1">
                <a:latin typeface="Calibri" charset="0"/>
              </a:rPr>
              <a:t>Atmos</a:t>
            </a:r>
            <a:r>
              <a:rPr lang="en-GB" dirty="0">
                <a:latin typeface="Calibri" charset="0"/>
              </a:rPr>
              <a:t> increase</a:t>
            </a:r>
          </a:p>
          <a:p>
            <a:pPr marL="260718" indent="-260718">
              <a:buFontTx/>
              <a:buAutoNum type="arabicPeriod"/>
            </a:pPr>
            <a:r>
              <a:rPr lang="en-GB" dirty="0">
                <a:latin typeface="Calibri" charset="0"/>
              </a:rPr>
              <a:t>Balance made up by net flows to ocean and land</a:t>
            </a:r>
          </a:p>
          <a:p>
            <a:pPr marL="260718" indent="-260718"/>
            <a:r>
              <a:rPr lang="en-GB" dirty="0">
                <a:latin typeface="Calibri" charset="0"/>
              </a:rPr>
              <a:t>Important to note that the net flux to the land has 2 components</a:t>
            </a:r>
          </a:p>
          <a:p>
            <a:pPr marL="260718" indent="-260718">
              <a:buFontTx/>
              <a:buAutoNum type="alphaLcPeriod"/>
            </a:pPr>
            <a:r>
              <a:rPr lang="en-GB" dirty="0">
                <a:latin typeface="Calibri" charset="0"/>
              </a:rPr>
              <a:t>Anthropogenic source (LUC – not just fire)</a:t>
            </a:r>
          </a:p>
          <a:p>
            <a:pPr marL="260718" indent="-260718">
              <a:buFontTx/>
              <a:buAutoNum type="alphaLcPeriod"/>
            </a:pPr>
            <a:r>
              <a:rPr lang="en-GB" dirty="0">
                <a:latin typeface="Calibri" charset="0"/>
              </a:rPr>
              <a:t>Sink term, some of which is die to forest growth</a:t>
            </a:r>
          </a:p>
          <a:p>
            <a:pPr marL="260718" indent="-260718"/>
            <a:endParaRPr lang="en-GB" dirty="0">
              <a:latin typeface="Calibri" charset="0"/>
            </a:endParaRPr>
          </a:p>
          <a:p>
            <a:pPr marL="260718" indent="-260718"/>
            <a:r>
              <a:rPr lang="en-GB" dirty="0">
                <a:latin typeface="Calibri" charset="0"/>
              </a:rPr>
              <a:t>Also shown on slide are C pools</a:t>
            </a:r>
          </a:p>
          <a:p>
            <a:pPr marL="260718" indent="-260718">
              <a:buFontTx/>
              <a:buAutoNum type="alphaLcPeriod"/>
            </a:pPr>
            <a:r>
              <a:rPr lang="en-GB" dirty="0">
                <a:latin typeface="Calibri" charset="0"/>
              </a:rPr>
              <a:t>600 </a:t>
            </a:r>
            <a:r>
              <a:rPr lang="en-GB" dirty="0" err="1">
                <a:latin typeface="Calibri" charset="0"/>
              </a:rPr>
              <a:t>Gtc</a:t>
            </a:r>
            <a:r>
              <a:rPr lang="en-GB" dirty="0">
                <a:latin typeface="Calibri" charset="0"/>
              </a:rPr>
              <a:t> in veg biomass, comparable to </a:t>
            </a:r>
            <a:r>
              <a:rPr lang="en-GB" dirty="0" err="1">
                <a:latin typeface="Calibri" charset="0"/>
              </a:rPr>
              <a:t>atmos</a:t>
            </a:r>
            <a:endParaRPr lang="en-GB" dirty="0">
              <a:latin typeface="Calibri" charset="0"/>
            </a:endParaRPr>
          </a:p>
          <a:p>
            <a:pPr marL="260718" indent="-260718">
              <a:buFontTx/>
              <a:buAutoNum type="alphaLcPeriod"/>
            </a:pPr>
            <a:r>
              <a:rPr lang="en-GB" dirty="0">
                <a:latin typeface="Calibri" charset="0"/>
              </a:rPr>
              <a:t>Soils poll, 3 times larger , but less mobile on annual to decadal t-scales</a:t>
            </a:r>
          </a:p>
          <a:p>
            <a:pPr marL="260718" indent="-260718">
              <a:buFontTx/>
              <a:buAutoNum type="alphaLcPeriod"/>
            </a:pPr>
            <a:endParaRPr lang="en-GB" dirty="0">
              <a:latin typeface="Calibri" charset="0"/>
            </a:endParaRPr>
          </a:p>
          <a:p>
            <a:pPr marL="260718" indent="-260718"/>
            <a:r>
              <a:rPr lang="en-GB" dirty="0">
                <a:latin typeface="Calibri" charset="0"/>
              </a:rPr>
              <a:t>BIOMASS addresses the veg. carbon pools and fluxes associated with forests</a:t>
            </a:r>
          </a:p>
          <a:p>
            <a:pPr marL="260718" indent="-260718"/>
            <a:endParaRPr lang="en-GB" dirty="0">
              <a:latin typeface="Calibri" charset="0"/>
            </a:endParaRPr>
          </a:p>
          <a:p>
            <a:pPr marL="260718" indent="-260718"/>
            <a:r>
              <a:rPr lang="en-GB" dirty="0">
                <a:latin typeface="Calibri" charset="0"/>
              </a:rPr>
              <a:t>Link: I now want to focus on the uncertainties in the fluxes</a:t>
            </a: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GB" dirty="0">
              <a:latin typeface="Calibri" charset="0"/>
            </a:endParaRPr>
          </a:p>
          <a:p>
            <a:pPr marL="260718" indent="-260718">
              <a:buFontTx/>
              <a:buAutoNum type="alphaLcPeriod"/>
            </a:pPr>
            <a:endParaRPr lang="en-US" dirty="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798B5530-0B37-944F-8388-3AACC559F282}" type="slidenum">
              <a:rPr lang="en-GB" sz="1400">
                <a:solidFill>
                  <a:srgbClr val="000000"/>
                </a:solidFill>
              </a:rPr>
              <a:pPr eaLnBrk="1" hangingPunct="1"/>
              <a:t>34</a:t>
            </a:fld>
            <a:endParaRPr lang="en-GB" sz="1400">
              <a:solidFill>
                <a:srgbClr val="000000"/>
              </a:solidFill>
            </a:endParaRPr>
          </a:p>
        </p:txBody>
      </p:sp>
      <p:sp>
        <p:nvSpPr>
          <p:cNvPr id="6144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1444"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260718" indent="-260718">
              <a:buFontTx/>
              <a:buAutoNum type="arabicPeriod"/>
            </a:pPr>
            <a:r>
              <a:rPr lang="en-GB" dirty="0">
                <a:latin typeface="Calibri" charset="0"/>
              </a:rPr>
              <a:t>Good measurements and error estimates. Note error bars  –  ~20% for ocean.</a:t>
            </a:r>
          </a:p>
          <a:p>
            <a:pPr marL="260718" indent="-260718">
              <a:buFontTx/>
              <a:buAutoNum type="arabicPeriod"/>
            </a:pPr>
            <a:r>
              <a:rPr lang="en-GB" dirty="0">
                <a:latin typeface="Calibri" charset="0"/>
              </a:rPr>
              <a:t>Anthropogenic sources not complete – need LUC (mainly trop deforestation)</a:t>
            </a:r>
          </a:p>
          <a:p>
            <a:pPr marL="260718" indent="-260718">
              <a:buFontTx/>
              <a:buAutoNum type="arabicPeriod" startAt="3"/>
            </a:pPr>
            <a:r>
              <a:rPr lang="en-GB" dirty="0">
                <a:latin typeface="Calibri" charset="0"/>
              </a:rPr>
              <a:t>In IPCC, no error bars on this estimate, just a range, from low to high</a:t>
            </a:r>
          </a:p>
          <a:p>
            <a:pPr marL="260718" indent="-260718">
              <a:buFontTx/>
              <a:buAutoNum type="arabicPeriod" startAt="3"/>
            </a:pPr>
            <a:r>
              <a:rPr lang="en-GB" dirty="0">
                <a:latin typeface="Calibri" charset="0"/>
              </a:rPr>
              <a:t>Here</a:t>
            </a:r>
            <a:r>
              <a:rPr lang="ja-JP" altLang="en-GB" dirty="0">
                <a:latin typeface="Calibri" charset="0"/>
              </a:rPr>
              <a:t>’</a:t>
            </a:r>
            <a:r>
              <a:rPr lang="en-GB" dirty="0">
                <a:latin typeface="Calibri" charset="0"/>
              </a:rPr>
              <a:t>s low; for the budget to balance this implies a sink term as shown.</a:t>
            </a:r>
          </a:p>
          <a:p>
            <a:pPr marL="260718" indent="-260718">
              <a:buFontTx/>
              <a:buAutoNum type="arabicPeriod" startAt="3"/>
            </a:pPr>
            <a:r>
              <a:rPr lang="en-GB" dirty="0">
                <a:latin typeface="Calibri" charset="0"/>
              </a:rPr>
              <a:t>Here</a:t>
            </a:r>
            <a:r>
              <a:rPr lang="ja-JP" altLang="en-GB" dirty="0">
                <a:latin typeface="Calibri" charset="0"/>
              </a:rPr>
              <a:t>’</a:t>
            </a:r>
            <a:r>
              <a:rPr lang="en-GB" dirty="0">
                <a:latin typeface="Calibri" charset="0"/>
              </a:rPr>
              <a:t>s the high, and the corresponding sink term</a:t>
            </a:r>
          </a:p>
          <a:p>
            <a:pPr marL="260718" indent="-260718"/>
            <a:endParaRPr lang="en-GB" dirty="0">
              <a:latin typeface="Calibri" charset="0"/>
            </a:endParaRPr>
          </a:p>
          <a:p>
            <a:pPr marL="260718" indent="-260718"/>
            <a:r>
              <a:rPr lang="en-GB" dirty="0">
                <a:latin typeface="Calibri" charset="0"/>
              </a:rPr>
              <a:t>If we think of the LUC range as uncertainty, it is about 70% - much greater than for the ocean flux. It dominates the error budget .</a:t>
            </a:r>
          </a:p>
          <a:p>
            <a:pPr marL="260718" indent="-260718"/>
            <a:r>
              <a:rPr lang="en-GB" dirty="0">
                <a:latin typeface="Calibri" charset="0"/>
              </a:rPr>
              <a:t>The sink term is a residual, just to make things balance. Since we have little idea of its actual magnitude, explaining it is fraught with uncertainty. Certainly uptake into biomass is part of this term</a:t>
            </a:r>
          </a:p>
          <a:p>
            <a:pPr marL="260718" indent="-260718"/>
            <a:endParaRPr lang="en-GB" dirty="0">
              <a:latin typeface="Calibri" charset="0"/>
            </a:endParaRPr>
          </a:p>
          <a:p>
            <a:pPr marL="260718" indent="-260718"/>
            <a:r>
              <a:rPr lang="en-GB" dirty="0">
                <a:latin typeface="Calibri" charset="0"/>
              </a:rPr>
              <a:t>Will talk about biomass in context of 2 top boxes; the left is a decrease in biomass, part of the right is forest growth.</a:t>
            </a:r>
            <a:endParaRPr lang="en-US" dirty="0">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700">
                <a:solidFill>
                  <a:schemeClr val="tx1"/>
                </a:solidFill>
                <a:latin typeface="Times New Roman" charset="0"/>
                <a:ea typeface="ＭＳ Ｐゴシック" charset="0"/>
              </a:defRPr>
            </a:lvl1pPr>
            <a:lvl2pPr marL="847334" indent="-325898" eaLnBrk="0" hangingPunct="0">
              <a:defRPr sz="2700">
                <a:solidFill>
                  <a:schemeClr val="tx1"/>
                </a:solidFill>
                <a:latin typeface="Times New Roman" charset="0"/>
                <a:ea typeface="ＭＳ Ｐゴシック" charset="0"/>
              </a:defRPr>
            </a:lvl2pPr>
            <a:lvl3pPr marL="1303592" indent="-260718" eaLnBrk="0" hangingPunct="0">
              <a:defRPr sz="2700">
                <a:solidFill>
                  <a:schemeClr val="tx1"/>
                </a:solidFill>
                <a:latin typeface="Times New Roman" charset="0"/>
                <a:ea typeface="ＭＳ Ｐゴシック" charset="0"/>
              </a:defRPr>
            </a:lvl3pPr>
            <a:lvl4pPr marL="1825028" indent="-260718" eaLnBrk="0" hangingPunct="0">
              <a:defRPr sz="2700">
                <a:solidFill>
                  <a:schemeClr val="tx1"/>
                </a:solidFill>
                <a:latin typeface="Times New Roman" charset="0"/>
                <a:ea typeface="ＭＳ Ｐゴシック" charset="0"/>
              </a:defRPr>
            </a:lvl4pPr>
            <a:lvl5pPr marL="2346465" indent="-260718" eaLnBrk="0" hangingPunct="0">
              <a:defRPr sz="2700">
                <a:solidFill>
                  <a:schemeClr val="tx1"/>
                </a:solidFill>
                <a:latin typeface="Times New Roman" charset="0"/>
                <a:ea typeface="ＭＳ Ｐゴシック" charset="0"/>
              </a:defRPr>
            </a:lvl5pPr>
            <a:lvl6pPr marL="2867901" indent="-260718" eaLnBrk="0" fontAlgn="base" hangingPunct="0">
              <a:spcBef>
                <a:spcPct val="0"/>
              </a:spcBef>
              <a:spcAft>
                <a:spcPct val="0"/>
              </a:spcAft>
              <a:defRPr sz="2700">
                <a:solidFill>
                  <a:schemeClr val="tx1"/>
                </a:solidFill>
                <a:latin typeface="Times New Roman" charset="0"/>
                <a:ea typeface="ＭＳ Ｐゴシック" charset="0"/>
              </a:defRPr>
            </a:lvl6pPr>
            <a:lvl7pPr marL="3389338" indent="-260718" eaLnBrk="0" fontAlgn="base" hangingPunct="0">
              <a:spcBef>
                <a:spcPct val="0"/>
              </a:spcBef>
              <a:spcAft>
                <a:spcPct val="0"/>
              </a:spcAft>
              <a:defRPr sz="2700">
                <a:solidFill>
                  <a:schemeClr val="tx1"/>
                </a:solidFill>
                <a:latin typeface="Times New Roman" charset="0"/>
                <a:ea typeface="ＭＳ Ｐゴシック" charset="0"/>
              </a:defRPr>
            </a:lvl7pPr>
            <a:lvl8pPr marL="3910775" indent="-260718" eaLnBrk="0" fontAlgn="base" hangingPunct="0">
              <a:spcBef>
                <a:spcPct val="0"/>
              </a:spcBef>
              <a:spcAft>
                <a:spcPct val="0"/>
              </a:spcAft>
              <a:defRPr sz="2700">
                <a:solidFill>
                  <a:schemeClr val="tx1"/>
                </a:solidFill>
                <a:latin typeface="Times New Roman" charset="0"/>
                <a:ea typeface="ＭＳ Ｐゴシック" charset="0"/>
              </a:defRPr>
            </a:lvl8pPr>
            <a:lvl9pPr marL="4432211" indent="-260718" eaLnBrk="0" fontAlgn="base" hangingPunct="0">
              <a:spcBef>
                <a:spcPct val="0"/>
              </a:spcBef>
              <a:spcAft>
                <a:spcPct val="0"/>
              </a:spcAft>
              <a:defRPr sz="2700">
                <a:solidFill>
                  <a:schemeClr val="tx1"/>
                </a:solidFill>
                <a:latin typeface="Times New Roman" charset="0"/>
                <a:ea typeface="ＭＳ Ｐゴシック" charset="0"/>
              </a:defRPr>
            </a:lvl9pPr>
          </a:lstStyle>
          <a:p>
            <a:pPr eaLnBrk="1" hangingPunct="1"/>
            <a:fld id="{A8C7BE69-C41A-3149-8DD3-33B07DF6DCF4}" type="slidenum">
              <a:rPr lang="en-GB" sz="1400">
                <a:solidFill>
                  <a:srgbClr val="000000"/>
                </a:solidFill>
              </a:rPr>
              <a:pPr eaLnBrk="1" hangingPunct="1"/>
              <a:t>35</a:t>
            </a:fld>
            <a:endParaRPr lang="en-GB" sz="1400">
              <a:solidFill>
                <a:srgbClr val="000000"/>
              </a:solidFill>
            </a:endParaRPr>
          </a:p>
        </p:txBody>
      </p:sp>
      <p:sp>
        <p:nvSpPr>
          <p:cNvPr id="62467"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62468"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dirty="0">
                <a:latin typeface="Calibri" charset="0"/>
              </a:rPr>
              <a:t>Uncertainty of 1 </a:t>
            </a:r>
            <a:r>
              <a:rPr lang="en-GB" dirty="0" err="1">
                <a:latin typeface="Calibri" charset="0"/>
              </a:rPr>
              <a:t>GtC</a:t>
            </a:r>
            <a:r>
              <a:rPr lang="en-GB" dirty="0">
                <a:latin typeface="Calibri" charset="0"/>
              </a:rPr>
              <a:t> pa due entirely to uncertainty in mean biomass</a:t>
            </a:r>
          </a:p>
          <a:p>
            <a:r>
              <a:rPr lang="en-GB" dirty="0">
                <a:latin typeface="Calibri" charset="0"/>
              </a:rPr>
              <a:t>Also, note that these calculations take no account of the possibility that </a:t>
            </a:r>
            <a:r>
              <a:rPr lang="en-GB" dirty="0" err="1">
                <a:latin typeface="Calibri" charset="0"/>
              </a:rPr>
              <a:t>deforestaion</a:t>
            </a:r>
            <a:r>
              <a:rPr lang="en-GB" dirty="0">
                <a:latin typeface="Calibri" charset="0"/>
              </a:rPr>
              <a:t> may preferentially take areas of high or low biomass</a:t>
            </a:r>
          </a:p>
          <a:p>
            <a:endParaRPr lang="en-GB" dirty="0">
              <a:latin typeface="Calibri" charset="0"/>
            </a:endParaRPr>
          </a:p>
          <a:p>
            <a:r>
              <a:rPr lang="en-GB" dirty="0">
                <a:latin typeface="Calibri" charset="0"/>
              </a:rPr>
              <a:t>To do this properly, we need </a:t>
            </a:r>
          </a:p>
          <a:p>
            <a:r>
              <a:rPr lang="en-GB" dirty="0">
                <a:latin typeface="Calibri" charset="0"/>
              </a:rPr>
              <a:t>Maps of biomass to know what has actually been </a:t>
            </a:r>
            <a:r>
              <a:rPr lang="en-GB" dirty="0" err="1">
                <a:latin typeface="Calibri" charset="0"/>
              </a:rPr>
              <a:t>deforestsed</a:t>
            </a:r>
            <a:endParaRPr lang="en-GB" dirty="0">
              <a:latin typeface="Calibri" charset="0"/>
            </a:endParaRPr>
          </a:p>
          <a:p>
            <a:r>
              <a:rPr lang="en-GB" dirty="0">
                <a:latin typeface="Calibri" charset="0"/>
              </a:rPr>
              <a:t>Scale of maps need to be comparable with the deforestation process – around 100 m</a:t>
            </a:r>
          </a:p>
          <a:p>
            <a:r>
              <a:rPr lang="en-GB" dirty="0">
                <a:latin typeface="Calibri" charset="0"/>
              </a:rPr>
              <a:t>Check values of area deforested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 Daytime flux positive, nighttime negative … GPP photosynthesis &amp; (autotrophic) respiration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36</a:t>
            </a:fld>
            <a:endParaRPr lang="en-GB"/>
          </a:p>
        </p:txBody>
      </p:sp>
    </p:spTree>
    <p:extLst>
      <p:ext uri="{BB962C8B-B14F-4D97-AF65-F5344CB8AC3E}">
        <p14:creationId xmlns:p14="http://schemas.microsoft.com/office/powerpoint/2010/main" val="2899695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Assumed </a:t>
            </a:r>
            <a:r>
              <a:rPr lang="en-US" dirty="0" err="1"/>
              <a:t>approx</a:t>
            </a:r>
            <a:r>
              <a:rPr lang="en-US" dirty="0"/>
              <a:t> 0.5 but can vary significantly</a:t>
            </a:r>
          </a:p>
          <a:p>
            <a:r>
              <a:rPr lang="en-US" dirty="0"/>
              <a:t>CUE</a:t>
            </a:r>
            <a:r>
              <a:rPr lang="en-US" baseline="0" dirty="0"/>
              <a:t> is C use efficiency</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37</a:t>
            </a:fld>
            <a:endParaRPr lang="en-GB"/>
          </a:p>
        </p:txBody>
      </p:sp>
    </p:spTree>
    <p:extLst>
      <p:ext uri="{BB962C8B-B14F-4D97-AF65-F5344CB8AC3E}">
        <p14:creationId xmlns:p14="http://schemas.microsoft.com/office/powerpoint/2010/main" val="2534494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Zhang et al GCB 2009</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38</a:t>
            </a:fld>
            <a:endParaRPr lang="en-GB"/>
          </a:p>
        </p:txBody>
      </p:sp>
    </p:spTree>
    <p:extLst>
      <p:ext uri="{BB962C8B-B14F-4D97-AF65-F5344CB8AC3E}">
        <p14:creationId xmlns:p14="http://schemas.microsoft.com/office/powerpoint/2010/main" val="1589409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Zhang et al. GCB 2009</a:t>
            </a:r>
            <a:endParaRPr lang="en-US" dirty="0"/>
          </a:p>
          <a:p>
            <a:r>
              <a:rPr lang="en-US" dirty="0"/>
              <a:t>Strong</a:t>
            </a:r>
            <a:r>
              <a:rPr lang="en-US" baseline="0" dirty="0"/>
              <a:t> </a:t>
            </a:r>
            <a:r>
              <a:rPr lang="en-US" baseline="0" dirty="0" err="1"/>
              <a:t>precip</a:t>
            </a:r>
            <a:r>
              <a:rPr lang="en-US" baseline="0" dirty="0"/>
              <a:t> dependence, also T, altitude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39</a:t>
            </a:fld>
            <a:endParaRPr lang="en-GB"/>
          </a:p>
        </p:txBody>
      </p:sp>
    </p:spTree>
    <p:extLst>
      <p:ext uri="{BB962C8B-B14F-4D97-AF65-F5344CB8AC3E}">
        <p14:creationId xmlns:p14="http://schemas.microsoft.com/office/powerpoint/2010/main" val="3597141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dicsuss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40</a:t>
            </a:fld>
            <a:endParaRPr lang="en-GB"/>
          </a:p>
        </p:txBody>
      </p:sp>
    </p:spTree>
    <p:extLst>
      <p:ext uri="{BB962C8B-B14F-4D97-AF65-F5344CB8AC3E}">
        <p14:creationId xmlns:p14="http://schemas.microsoft.com/office/powerpoint/2010/main" val="4054546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Around 31% of this incoming radiation is reflected by clouds, aerosols and gases in the atmosphere and by the land surface. The remaining 69% is absorbed, with almost 50% of the incoming radiation being absorbed at the Earth surface.</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shortwave radiation absorbed at the surface is, in the long term, transferred back to the atmosphere, so that around 69% of the incoming energy flux is re-</a:t>
            </a:r>
            <a:r>
              <a:rPr lang="en-US" dirty="0" err="1"/>
              <a:t>rediated</a:t>
            </a:r>
            <a:r>
              <a:rPr lang="en-US" dirty="0"/>
              <a:t> to space as </a:t>
            </a:r>
            <a:r>
              <a:rPr lang="en-US" dirty="0" err="1"/>
              <a:t>longwave</a:t>
            </a:r>
            <a:r>
              <a:rPr lang="en-US" dirty="0"/>
              <a:t> radiation.</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a:t>The energy absorbed at the surface drives thermals (</a:t>
            </a:r>
            <a:r>
              <a:rPr lang="en-US" dirty="0">
                <a:solidFill>
                  <a:schemeClr val="tx1"/>
                </a:solidFill>
                <a:hlinkClick r:id="rId3"/>
              </a:rPr>
              <a:t>atmospheric convection</a:t>
            </a:r>
            <a:r>
              <a:rPr lang="en-US" dirty="0"/>
              <a:t>) and </a:t>
            </a:r>
            <a:r>
              <a:rPr lang="en-US" dirty="0" err="1"/>
              <a:t>evapo</a:t>
            </a:r>
            <a:r>
              <a:rPr lang="en-US" dirty="0"/>
              <a:t>-transpiration (</a:t>
            </a:r>
            <a:r>
              <a:rPr lang="en-US" dirty="0">
                <a:hlinkClick r:id="rId4"/>
              </a:rPr>
              <a:t>latent heat transfer: change of state of water</a:t>
            </a:r>
            <a:r>
              <a:rPr lang="en-US" dirty="0"/>
              <a:t>). The rest of the energy balance is maintained by thermal (</a:t>
            </a:r>
            <a:r>
              <a:rPr lang="en-US" dirty="0" err="1"/>
              <a:t>longwave</a:t>
            </a:r>
            <a:r>
              <a:rPr lang="en-US" dirty="0"/>
              <a:t>) radiation emitted by the surface, the atmosphere and clouds.</a:t>
            </a:r>
          </a:p>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endParaRPr lang="en-US" dirty="0"/>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12</a:t>
            </a:fld>
            <a:endParaRPr lang="en-GB"/>
          </a:p>
        </p:txBody>
      </p:sp>
    </p:spTree>
    <p:extLst>
      <p:ext uri="{BB962C8B-B14F-4D97-AF65-F5344CB8AC3E}">
        <p14:creationId xmlns:p14="http://schemas.microsoft.com/office/powerpoint/2010/main" val="2984655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Gough, C. M. (2011) Terrestrial Primary Production: Fuel for Life. Nature Education Knowledge 2(2):1</a:t>
            </a:r>
            <a:endParaRPr lang="en-US" dirty="0"/>
          </a:p>
          <a:p>
            <a:r>
              <a:rPr lang="en-US" dirty="0"/>
              <a:t>Nice</a:t>
            </a:r>
            <a:r>
              <a:rPr lang="en-US" baseline="0" dirty="0"/>
              <a:t> website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41</a:t>
            </a:fld>
            <a:endParaRPr lang="en-GB"/>
          </a:p>
        </p:txBody>
      </p:sp>
    </p:spTree>
    <p:extLst>
      <p:ext uri="{BB962C8B-B14F-4D97-AF65-F5344CB8AC3E}">
        <p14:creationId xmlns:p14="http://schemas.microsoft.com/office/powerpoint/2010/main" val="25831546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42</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47</a:t>
            </a:fld>
            <a:endParaRPr lang="en-GB"/>
          </a:p>
        </p:txBody>
      </p:sp>
    </p:spTree>
    <p:extLst>
      <p:ext uri="{BB962C8B-B14F-4D97-AF65-F5344CB8AC3E}">
        <p14:creationId xmlns:p14="http://schemas.microsoft.com/office/powerpoint/2010/main" val="2739290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total landmass (and in particular the vegetated landmass) in the Southern hemisphere is less than that of the Northern hemisphere, global NPP comes predominantly from Northern latitudes. Referring back to the plots of the annual cycle of atmospheric CO2 above, we noted a peak in May and a trough in October, largely then in response to global NPP increases in Spring and decreases in Autumn: the larger NPP in Northern hemisphere summer gradually decreases the atmospheric CO2 concentration. This is however complicated by the timing and spatial distribution of other CO2 sources and sinks.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54</a:t>
            </a:fld>
            <a:endParaRPr lang="en-GB"/>
          </a:p>
        </p:txBody>
      </p:sp>
    </p:spTree>
    <p:extLst>
      <p:ext uri="{BB962C8B-B14F-4D97-AF65-F5344CB8AC3E}">
        <p14:creationId xmlns:p14="http://schemas.microsoft.com/office/powerpoint/2010/main" val="3253875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Annual carbon emissions (as g C m-2 year-1), averaged over 1997-2009. These emissions estimates are build combining burned area data from above with a biogeochemical model (CASA-GFED) that estimates fuel loads and combustion completeness for each monthly time step. These fuel loads are based on satellite derived information on vegetation characteristics and productivity to estimate carbon input, and carbon outputs through heterotrophic respiration, </a:t>
            </a:r>
            <a:r>
              <a:rPr lang="en-US" i="1" dirty="0" err="1"/>
              <a:t>herbivory</a:t>
            </a:r>
            <a:r>
              <a:rPr lang="en-US" i="1" dirty="0"/>
              <a:t>, and fires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56</a:t>
            </a:fld>
            <a:endParaRPr lang="en-GB"/>
          </a:p>
        </p:txBody>
      </p:sp>
    </p:spTree>
    <p:extLst>
      <p:ext uri="{BB962C8B-B14F-4D97-AF65-F5344CB8AC3E}">
        <p14:creationId xmlns:p14="http://schemas.microsoft.com/office/powerpoint/2010/main" val="1609837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Quite small range really (well-mixed)</a:t>
            </a:r>
            <a:r>
              <a:rPr lang="en-US" baseline="0" dirty="0"/>
              <a:t> + rather different to NPP distributions … discuss??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57</a:t>
            </a:fld>
            <a:endParaRPr lang="en-GB"/>
          </a:p>
        </p:txBody>
      </p:sp>
    </p:spTree>
    <p:extLst>
      <p:ext uri="{BB962C8B-B14F-4D97-AF65-F5344CB8AC3E}">
        <p14:creationId xmlns:p14="http://schemas.microsoft.com/office/powerpoint/2010/main" val="2076925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essence, what it does is to split (proportionately) 12 water molecules (H20) and produce 6 molecules of oxygen gas (O2) and 6 of H20. Carbon dioxide is reduced to glucose (C6H12O6) which is the basic material from which other biochemical constituents of biomass are </a:t>
            </a:r>
            <a:r>
              <a:rPr lang="en-US" dirty="0" err="1"/>
              <a:t>synthesised</a:t>
            </a:r>
            <a:r>
              <a:rPr lang="en-US" dirty="0"/>
              <a:t> (Grace, 2001). Note that the additional 6H2O are omitted in the figure above which does not include transpiration.</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59</a:t>
            </a:fld>
            <a:endParaRPr lang="en-GB"/>
          </a:p>
        </p:txBody>
      </p:sp>
    </p:spTree>
    <p:extLst>
      <p:ext uri="{BB962C8B-B14F-4D97-AF65-F5344CB8AC3E}">
        <p14:creationId xmlns:p14="http://schemas.microsoft.com/office/powerpoint/2010/main" val="1042276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Rubisco </a:t>
            </a:r>
            <a:r>
              <a:rPr lang="en-GB" sz="1200" b="0" i="0" u="none" strike="noStrike" kern="1200" dirty="0">
                <a:solidFill>
                  <a:srgbClr val="000000"/>
                </a:solidFill>
                <a:effectLst/>
                <a:latin typeface="Times New Roman" charset="0"/>
                <a:ea typeface="ＭＳ Ｐゴシック" charset="-128"/>
                <a:cs typeface="ＭＳ Ｐゴシック" charset="-128"/>
              </a:rPr>
              <a:t>Ribulose-1,5-bisphosphate carboxylase/oxygenase</a:t>
            </a:r>
            <a:endParaRPr lang="en-US" dirty="0"/>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64</a:t>
            </a:fld>
            <a:endParaRPr lang="en-GB"/>
          </a:p>
        </p:txBody>
      </p:sp>
    </p:spTree>
    <p:extLst>
      <p:ext uri="{BB962C8B-B14F-4D97-AF65-F5344CB8AC3E}">
        <p14:creationId xmlns:p14="http://schemas.microsoft.com/office/powerpoint/2010/main" val="9589398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In the first step of the cycle CO2 reacts with </a:t>
            </a:r>
            <a:r>
              <a:rPr lang="en-US" i="1" dirty="0" err="1"/>
              <a:t>RuBP</a:t>
            </a:r>
            <a:r>
              <a:rPr lang="en-US" i="1" dirty="0"/>
              <a:t> to produce two 3-carbon molecules of 3-phosphoglyceric acid (3-PGA). This is the origin of the designation C3 or C3 in the literature for the cycle and for the plants that use this cycle. The entire process, from light energy capture to sugar production occurs within the chloroplast. The light energy is captured by the non-cyclic electron transport process which uses the thylakoid membranes for the required electron transport.</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65</a:t>
            </a:fld>
            <a:endParaRPr lang="en-GB"/>
          </a:p>
        </p:txBody>
      </p:sp>
    </p:spTree>
    <p:extLst>
      <p:ext uri="{BB962C8B-B14F-4D97-AF65-F5344CB8AC3E}">
        <p14:creationId xmlns:p14="http://schemas.microsoft.com/office/powerpoint/2010/main" val="2584160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structure</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67</a:t>
            </a:fld>
            <a:endParaRPr lang="en-GB"/>
          </a:p>
        </p:txBody>
      </p:sp>
    </p:spTree>
    <p:extLst>
      <p:ext uri="{BB962C8B-B14F-4D97-AF65-F5344CB8AC3E}">
        <p14:creationId xmlns:p14="http://schemas.microsoft.com/office/powerpoint/2010/main" val="1172275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major absorbing (and scattering, other than aerosols) constituents of the atmosphere for shortwave and </a:t>
            </a:r>
            <a:r>
              <a:rPr lang="en-US" dirty="0" err="1"/>
              <a:t>longwave</a:t>
            </a:r>
            <a:r>
              <a:rPr lang="en-US" dirty="0"/>
              <a:t> wavelengths and their impact on atmospheric transmission. … discuss + mention clouds &amp; aerosols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14</a:t>
            </a:fld>
            <a:endParaRPr lang="en-GB"/>
          </a:p>
        </p:txBody>
      </p:sp>
    </p:spTree>
    <p:extLst>
      <p:ext uri="{BB962C8B-B14F-4D97-AF65-F5344CB8AC3E}">
        <p14:creationId xmlns:p14="http://schemas.microsoft.com/office/powerpoint/2010/main" val="33403963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 of net photosynthetic rate to </a:t>
            </a:r>
            <a:r>
              <a:rPr lang="en-US" dirty="0" err="1"/>
              <a:t>photosynthetically</a:t>
            </a:r>
            <a:r>
              <a:rPr lang="en-US" dirty="0"/>
              <a:t> active radiation and the processes that limit photosynthesis at different irradiances. The linear increase in photosynthesis in response to increased light (in the range of light limitation) indicates relatively constant light use efficiency. The light compensation point is the minimum irradiance at which the leaf shows a net gain of carbon. " Source: </a:t>
            </a:r>
            <a:r>
              <a:rPr lang="en-US" dirty="0">
                <a:hlinkClick r:id="rId3"/>
              </a:rPr>
              <a:t>Chapin, 2011, PTEEChap5.ppt, fig. 5.5</a:t>
            </a:r>
            <a:r>
              <a:rPr lang="en-US" dirty="0"/>
              <a: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70</a:t>
            </a:fld>
            <a:endParaRPr lang="en-GB"/>
          </a:p>
        </p:txBody>
      </p:sp>
    </p:spTree>
    <p:extLst>
      <p:ext uri="{BB962C8B-B14F-4D97-AF65-F5344CB8AC3E}">
        <p14:creationId xmlns:p14="http://schemas.microsoft.com/office/powerpoint/2010/main" val="6861322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 of the net photosynthetic rate to the CO2 concentration inside the leaf. Photosynthetic rate is limited by the rate of CO2 diffusion into the chloroplast in the initial (left-hand side) linear portion of the CO2 response curve and by biochemical processes at higher CO2 concentrations. The CO2 compensation point is the minimum CO2 concentration at which the leaf shows a net gain of carbon. " Source: </a:t>
            </a:r>
            <a:r>
              <a:rPr lang="en-US" dirty="0">
                <a:hlinkClick r:id="rId3"/>
              </a:rPr>
              <a:t>Chapin, 2011, PTEEChap5.ppt, fig. 5.10</a:t>
            </a:r>
            <a:r>
              <a:rPr lang="en-US" dirty="0"/>
              <a: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72</a:t>
            </a:fld>
            <a:endParaRPr lang="en-GB"/>
          </a:p>
        </p:txBody>
      </p:sp>
    </p:spTree>
    <p:extLst>
      <p:ext uri="{BB962C8B-B14F-4D97-AF65-F5344CB8AC3E}">
        <p14:creationId xmlns:p14="http://schemas.microsoft.com/office/powerpoint/2010/main" val="1361921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"Relationship between leaf nitrogen concentration and maximum photosynthetic capacity (photosynthetic rate measured under favorable conditions) for plants from Earth's major biomes. Circles and the solid regression line are for 11 species from six biomes using a common methodology. Crosses and the dashed regression line are data from the literature. Redrawn from Reich et al. (1997)." </a:t>
            </a:r>
            <a:r>
              <a:rPr lang="en-US" dirty="0"/>
              <a:t>Source: </a:t>
            </a:r>
            <a:r>
              <a:rPr lang="en-US" dirty="0">
                <a:hlinkClick r:id="rId3"/>
              </a:rPr>
              <a:t>Chapin, 2011, PTEEChap5.ppt, fig. 5.11</a:t>
            </a:r>
            <a:r>
              <a:rPr lang="en-US" dirty="0"/>
              <a: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74</a:t>
            </a:fld>
            <a:endParaRPr lang="en-GB"/>
          </a:p>
        </p:txBody>
      </p:sp>
    </p:spTree>
    <p:extLst>
      <p:ext uri="{BB962C8B-B14F-4D97-AF65-F5344CB8AC3E}">
        <p14:creationId xmlns:p14="http://schemas.microsoft.com/office/powerpoint/2010/main" val="1985423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i="1" dirty="0"/>
              <a:t>"Relationship between leaf nitrogen concentration and maximum </a:t>
            </a:r>
            <a:r>
              <a:rPr lang="en-US" i="1" dirty="0" err="1"/>
              <a:t>stomatal</a:t>
            </a:r>
            <a:r>
              <a:rPr lang="en-US" i="1" dirty="0"/>
              <a:t> conductance of plants from Earth's major biomes. Each point and its standard error represent a different biome: </a:t>
            </a:r>
            <a:r>
              <a:rPr lang="en-US" i="1" dirty="0" err="1"/>
              <a:t>bc</a:t>
            </a:r>
            <a:r>
              <a:rPr lang="en-US" i="1" dirty="0"/>
              <a:t>, broad-leafed crops; </a:t>
            </a:r>
            <a:r>
              <a:rPr lang="en-US" i="1" dirty="0" err="1"/>
              <a:t>ce</a:t>
            </a:r>
            <a:r>
              <a:rPr lang="en-US" i="1" dirty="0"/>
              <a:t>, cereal crops; co, evergreen conifer forest; dc, deciduous conifer forest; </a:t>
            </a:r>
            <a:r>
              <a:rPr lang="en-US" i="1" dirty="0" err="1"/>
              <a:t>df</a:t>
            </a:r>
            <a:r>
              <a:rPr lang="en-US" i="1" dirty="0"/>
              <a:t>, tropical dry forest; </a:t>
            </a:r>
            <a:r>
              <a:rPr lang="en-US" i="1" dirty="0" err="1"/>
              <a:t>gl</a:t>
            </a:r>
            <a:r>
              <a:rPr lang="en-US" i="1" dirty="0"/>
              <a:t>, grassland; </a:t>
            </a:r>
            <a:r>
              <a:rPr lang="en-US" i="1" dirty="0" err="1"/>
              <a:t>mo</a:t>
            </a:r>
            <a:r>
              <a:rPr lang="en-US" i="1" dirty="0"/>
              <a:t>, monsoonal forest; </a:t>
            </a:r>
            <a:r>
              <a:rPr lang="en-US" i="1" dirty="0" err="1"/>
              <a:t>sc</a:t>
            </a:r>
            <a:r>
              <a:rPr lang="en-US" i="1" dirty="0"/>
              <a:t>, </a:t>
            </a:r>
            <a:r>
              <a:rPr lang="en-US" i="1" dirty="0" err="1"/>
              <a:t>sclerophyllous</a:t>
            </a:r>
            <a:r>
              <a:rPr lang="en-US" i="1" dirty="0"/>
              <a:t> shrub; </a:t>
            </a:r>
            <a:r>
              <a:rPr lang="en-US" i="1" dirty="0" err="1"/>
              <a:t>sd</a:t>
            </a:r>
            <a:r>
              <a:rPr lang="en-US" i="1" dirty="0"/>
              <a:t>, dry savanna; </a:t>
            </a:r>
            <a:r>
              <a:rPr lang="en-US" i="1" dirty="0" err="1"/>
              <a:t>sw</a:t>
            </a:r>
            <a:r>
              <a:rPr lang="en-US" i="1" dirty="0"/>
              <a:t>, wet savanna; </a:t>
            </a:r>
            <a:r>
              <a:rPr lang="en-US" i="1" dirty="0" err="1"/>
              <a:t>tc</a:t>
            </a:r>
            <a:r>
              <a:rPr lang="en-US" i="1" dirty="0"/>
              <a:t>, tropical tree crop; td, temperate deciduous broadleaved forest; </a:t>
            </a:r>
            <a:r>
              <a:rPr lang="en-US" i="1" dirty="0" err="1"/>
              <a:t>te</a:t>
            </a:r>
            <a:r>
              <a:rPr lang="en-US" i="1" dirty="0"/>
              <a:t>, temperate evergreen broadleaved forest; </a:t>
            </a:r>
            <a:r>
              <a:rPr lang="en-US" i="1" dirty="0" err="1"/>
              <a:t>tr</a:t>
            </a:r>
            <a:r>
              <a:rPr lang="en-US" i="1" dirty="0"/>
              <a:t>, tropical wet forest; </a:t>
            </a:r>
            <a:r>
              <a:rPr lang="en-US" i="1" dirty="0" err="1"/>
              <a:t>tu</a:t>
            </a:r>
            <a:r>
              <a:rPr lang="en-US" i="1" dirty="0"/>
              <a:t>, herbaceous tundra. Redrawn from Schulze et al. (1994)." </a:t>
            </a:r>
            <a:r>
              <a:rPr lang="en-US" dirty="0"/>
              <a:t>Source: </a:t>
            </a:r>
            <a:r>
              <a:rPr lang="en-US" dirty="0">
                <a:hlinkClick r:id="rId3"/>
              </a:rPr>
              <a:t>Chapin, 2011, PTEEChap5.ppt, fig. 5.12</a:t>
            </a:r>
            <a:r>
              <a:rPr lang="en-US" dirty="0"/>
              <a:t> </a:t>
            </a:r>
          </a:p>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75</a:t>
            </a:fld>
            <a:endParaRPr lang="en-GB"/>
          </a:p>
        </p:txBody>
      </p:sp>
    </p:spTree>
    <p:extLst>
      <p:ext uri="{BB962C8B-B14F-4D97-AF65-F5344CB8AC3E}">
        <p14:creationId xmlns:p14="http://schemas.microsoft.com/office/powerpoint/2010/main" val="280589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 effect of leaf lifespan on photosynthetic capacity, leaf nitrogen concentration, and specific leaf area. Symbols as in Fig. 5.13. Redrawn from Reich et al. (1997)" </a:t>
            </a:r>
            <a:r>
              <a:rPr lang="en-US" dirty="0"/>
              <a:t>Source: </a:t>
            </a:r>
            <a:r>
              <a:rPr lang="en-US" dirty="0">
                <a:hlinkClick r:id="rId3"/>
              </a:rPr>
              <a:t>Chapin, 2011, PTEEChap5.ppt, fig. 5.13</a:t>
            </a:r>
            <a:r>
              <a:rPr lang="en-US" dirty="0"/>
              <a: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76</a:t>
            </a:fld>
            <a:endParaRPr lang="en-GB"/>
          </a:p>
        </p:txBody>
      </p:sp>
    </p:spTree>
    <p:extLst>
      <p:ext uri="{BB962C8B-B14F-4D97-AF65-F5344CB8AC3E}">
        <p14:creationId xmlns:p14="http://schemas.microsoft.com/office/powerpoint/2010/main" val="899584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Adaptation</a:t>
            </a:r>
            <a:r>
              <a:rPr lang="en-US" baseline="0" dirty="0"/>
              <a:t> for different species, but all have optimal operating range</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79</a:t>
            </a:fld>
            <a:endParaRPr lang="en-GB"/>
          </a:p>
        </p:txBody>
      </p:sp>
    </p:spTree>
    <p:extLst>
      <p:ext uri="{BB962C8B-B14F-4D97-AF65-F5344CB8AC3E}">
        <p14:creationId xmlns:p14="http://schemas.microsoft.com/office/powerpoint/2010/main" val="19660162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 over this</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81</a:t>
            </a:fld>
            <a:endParaRPr lang="en-GB"/>
          </a:p>
        </p:txBody>
      </p:sp>
    </p:spTree>
    <p:extLst>
      <p:ext uri="{BB962C8B-B14F-4D97-AF65-F5344CB8AC3E}">
        <p14:creationId xmlns:p14="http://schemas.microsoft.com/office/powerpoint/2010/main" val="33445740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 capita</a:t>
            </a:r>
            <a:r>
              <a:rPr lang="en-US" baseline="0" dirty="0"/>
              <a:t> emissions top 5 countries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83</a:t>
            </a:fld>
            <a:endParaRPr lang="en-GB"/>
          </a:p>
        </p:txBody>
      </p:sp>
    </p:spTree>
    <p:extLst>
      <p:ext uri="{BB962C8B-B14F-4D97-AF65-F5344CB8AC3E}">
        <p14:creationId xmlns:p14="http://schemas.microsoft.com/office/powerpoint/2010/main" val="3309059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Population top 5 </a:t>
            </a:r>
            <a:r>
              <a:rPr lang="en-US" dirty="0" err="1"/>
              <a:t>countires</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84</a:t>
            </a:fld>
            <a:endParaRPr lang="en-GB"/>
          </a:p>
        </p:txBody>
      </p:sp>
    </p:spTree>
    <p:extLst>
      <p:ext uri="{BB962C8B-B14F-4D97-AF65-F5344CB8AC3E}">
        <p14:creationId xmlns:p14="http://schemas.microsoft.com/office/powerpoint/2010/main" val="231021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(a) Global mean </a:t>
            </a:r>
            <a:r>
              <a:rPr lang="en-US" i="1" dirty="0" err="1"/>
              <a:t>radiative</a:t>
            </a:r>
            <a:r>
              <a:rPr lang="en-US" i="1" dirty="0"/>
              <a:t> </a:t>
            </a:r>
            <a:r>
              <a:rPr lang="en-US" i="1" dirty="0" err="1"/>
              <a:t>forcings</a:t>
            </a:r>
            <a:r>
              <a:rPr lang="en-US" i="1" dirty="0"/>
              <a:t> (RF) and their 90% confidence intervals in 2005 for various agents and mechanisms. Columns on the right-hand side specify best estimates and confidence intervals (RF values); typical geographical extent of the forcing (Spatial scale); and level of scientific understanding (LOSU) indicating the scientific confidence level as explained in </a:t>
            </a:r>
            <a:r>
              <a:rPr lang="en-US" i="1" dirty="0">
                <a:hlinkClick r:id="rId3"/>
              </a:rPr>
              <a:t>Section 2.9</a:t>
            </a:r>
            <a:r>
              <a:rPr lang="en-US" i="1" dirty="0"/>
              <a:t>. Errors for CH4, N2O and halocarbons have been combined. The net anthropogenic </a:t>
            </a:r>
            <a:r>
              <a:rPr lang="en-US" i="1" dirty="0" err="1"/>
              <a:t>radiative</a:t>
            </a:r>
            <a:r>
              <a:rPr lang="en-US" i="1" dirty="0"/>
              <a:t> forcing and its range are also shown. Best estimates and uncertainty ranges can not be obtained by direct addition of individual terms due to the asymmetric uncertainty ranges for some factors; the values given here were obtained from a Monte Carlo technique as discussed in </a:t>
            </a:r>
            <a:r>
              <a:rPr lang="en-US" i="1" dirty="0">
                <a:hlinkClick r:id="rId3"/>
              </a:rPr>
              <a:t>Section 2.9</a:t>
            </a:r>
            <a:r>
              <a:rPr lang="en-US" i="1" dirty="0"/>
              <a:t>. Additional forcing factors not included here are considered to have a very low LOSU. Volcanic aerosols contribute an additional form of natural forcing but are not included due to their episodic nature. The range for linear contrails does not include other possible effects of aviation on cloudiness. (b) Probability distribution of the global mean combined </a:t>
            </a:r>
            <a:r>
              <a:rPr lang="en-US" i="1" dirty="0" err="1"/>
              <a:t>radiative</a:t>
            </a:r>
            <a:r>
              <a:rPr lang="en-US" i="1" dirty="0"/>
              <a:t> forcing from all anthropogenic agents shown in (a). The distribution is calculated by combining the best estimates and uncertainties of each component. The spread in the distribution is increased significantly by the negative forcing terms, which have larger uncertainties than the positive terms. {</a:t>
            </a:r>
            <a:r>
              <a:rPr lang="en-US" i="1" dirty="0">
                <a:hlinkClick r:id="rId4"/>
              </a:rPr>
              <a:t>2.9.1</a:t>
            </a:r>
            <a:r>
              <a:rPr lang="en-US" i="1" dirty="0"/>
              <a:t>, </a:t>
            </a:r>
            <a:r>
              <a:rPr lang="en-US" i="1" dirty="0">
                <a:hlinkClick r:id="rId5"/>
              </a:rPr>
              <a:t>2.9.2</a:t>
            </a:r>
            <a:r>
              <a:rPr lang="en-US" i="1" dirty="0"/>
              <a:t>; </a:t>
            </a:r>
            <a:r>
              <a:rPr lang="en-US" i="1" dirty="0">
                <a:hlinkClick r:id="rId6"/>
              </a:rPr>
              <a:t>Figure 2.20</a:t>
            </a:r>
            <a:r>
              <a:rPr lang="en-US" i="1" dirty="0"/>
              <a:t>} </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17</a:t>
            </a:fld>
            <a:endParaRPr lang="en-GB"/>
          </a:p>
        </p:txBody>
      </p:sp>
    </p:spTree>
    <p:extLst>
      <p:ext uri="{BB962C8B-B14F-4D97-AF65-F5344CB8AC3E}">
        <p14:creationId xmlns:p14="http://schemas.microsoft.com/office/powerpoint/2010/main" val="996336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Global average abundances of the major, well-mixed, long-lived greenhouse gases - carbon dioxide, methane, nitrous oxide, CFC-12 and CFC-11 - from the NOAA global air sampling network are plotted since the beginning of 1979. These gases account for about 96% of the direct </a:t>
            </a:r>
            <a:r>
              <a:rPr lang="en-US" i="1" dirty="0" err="1"/>
              <a:t>radiative</a:t>
            </a:r>
            <a:r>
              <a:rPr lang="en-US" i="1" dirty="0"/>
              <a:t> forcing by long-lived greenhouse gases since 1750. The remaining 4% is contributed by an assortment of 15 minor halogenated gases (see text). Methane data before 1983 are annual averages from Etheridge et al. (1998), adjusted to the NOAA calibration scale [</a:t>
            </a:r>
            <a:r>
              <a:rPr lang="en-US" i="1" dirty="0" err="1"/>
              <a:t>Dlugokencky</a:t>
            </a:r>
            <a:r>
              <a:rPr lang="en-US" i="1" dirty="0"/>
              <a:t> et al., 2005].</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20</a:t>
            </a:fld>
            <a:endParaRPr lang="en-GB"/>
          </a:p>
        </p:txBody>
      </p:sp>
    </p:spTree>
    <p:extLst>
      <p:ext uri="{BB962C8B-B14F-4D97-AF65-F5344CB8AC3E}">
        <p14:creationId xmlns:p14="http://schemas.microsoft.com/office/powerpoint/2010/main" val="2031859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Fossil fuel bar far largest </a:t>
            </a:r>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22</a:t>
            </a:fld>
            <a:endParaRPr lang="en-GB"/>
          </a:p>
        </p:txBody>
      </p:sp>
    </p:spTree>
    <p:extLst>
      <p:ext uri="{BB962C8B-B14F-4D97-AF65-F5344CB8AC3E}">
        <p14:creationId xmlns:p14="http://schemas.microsoft.com/office/powerpoint/2010/main" val="4079110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figure 3 of Le </a:t>
            </a:r>
            <a:r>
              <a:rPr lang="en-US" dirty="0" err="1"/>
              <a:t>Quere</a:t>
            </a:r>
            <a:r>
              <a:rPr lang="en-US" dirty="0"/>
              <a:t> et al. 2018</a:t>
            </a:r>
          </a:p>
        </p:txBody>
      </p:sp>
      <p:sp>
        <p:nvSpPr>
          <p:cNvPr id="4" name="Slide Number Placeholder 3"/>
          <p:cNvSpPr>
            <a:spLocks noGrp="1"/>
          </p:cNvSpPr>
          <p:nvPr>
            <p:ph type="sldNum"/>
          </p:nvPr>
        </p:nvSpPr>
        <p:spPr/>
        <p:txBody>
          <a:bodyPr/>
          <a:lstStyle/>
          <a:p>
            <a:pPr>
              <a:defRPr/>
            </a:pPr>
            <a:fld id="{51926520-7087-8B4D-A1C5-EECB1E05DA52}" type="slidenum">
              <a:rPr lang="en-GB" smtClean="0"/>
              <a:pPr>
                <a:defRPr/>
              </a:pPr>
              <a:t>23</a:t>
            </a:fld>
            <a:endParaRPr lang="en-GB"/>
          </a:p>
        </p:txBody>
      </p:sp>
    </p:spTree>
    <p:extLst>
      <p:ext uri="{BB962C8B-B14F-4D97-AF65-F5344CB8AC3E}">
        <p14:creationId xmlns:p14="http://schemas.microsoft.com/office/powerpoint/2010/main" val="1957529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27</a:t>
            </a:fld>
            <a:endParaRPr lang="en-GB"/>
          </a:p>
        </p:txBody>
      </p:sp>
    </p:spTree>
    <p:extLst>
      <p:ext uri="{BB962C8B-B14F-4D97-AF65-F5344CB8AC3E}">
        <p14:creationId xmlns:p14="http://schemas.microsoft.com/office/powerpoint/2010/main" val="3231990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diagram of the fast carbon cycle shows the movement of carbon between land, atmosphere, and oceans. Yellow numbers are natural fluxes, and red are human contributions in </a:t>
            </a:r>
            <a:r>
              <a:rPr lang="en-US" i="1" dirty="0" err="1"/>
              <a:t>gigatons</a:t>
            </a:r>
            <a:r>
              <a:rPr lang="en-US" i="1" dirty="0"/>
              <a:t> of carbon per year. White numbers indicate stored carbon</a:t>
            </a:r>
            <a:endParaRPr lang="en-US" dirty="0"/>
          </a:p>
        </p:txBody>
      </p:sp>
      <p:sp>
        <p:nvSpPr>
          <p:cNvPr id="4" name="Slide Number Placeholder 3"/>
          <p:cNvSpPr>
            <a:spLocks noGrp="1"/>
          </p:cNvSpPr>
          <p:nvPr>
            <p:ph type="sldNum" idx="10"/>
          </p:nvPr>
        </p:nvSpPr>
        <p:spPr/>
        <p:txBody>
          <a:bodyPr/>
          <a:lstStyle/>
          <a:p>
            <a:pPr>
              <a:defRPr/>
            </a:pPr>
            <a:fld id="{51926520-7087-8B4D-A1C5-EECB1E05DA52}" type="slidenum">
              <a:rPr lang="en-GB" smtClean="0"/>
              <a:pPr>
                <a:defRPr/>
              </a:pPr>
              <a:t>30</a:t>
            </a:fld>
            <a:endParaRPr lang="en-GB"/>
          </a:p>
        </p:txBody>
      </p:sp>
    </p:spTree>
    <p:extLst>
      <p:ext uri="{BB962C8B-B14F-4D97-AF65-F5344CB8AC3E}">
        <p14:creationId xmlns:p14="http://schemas.microsoft.com/office/powerpoint/2010/main" val="22536996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logo_sm_blk"/>
          <p:cNvPicPr>
            <a:picLocks noChangeAspect="1" noChangeArrowheads="1"/>
          </p:cNvPicPr>
          <p:nvPr userDrawn="1"/>
        </p:nvPicPr>
        <p:blipFill>
          <a:blip r:embed="rId2"/>
          <a:srcRect/>
          <a:stretch>
            <a:fillRect/>
          </a:stretch>
        </p:blipFill>
        <p:spPr bwMode="auto">
          <a:xfrm>
            <a:off x="7600950" y="6732588"/>
            <a:ext cx="2087563" cy="619125"/>
          </a:xfrm>
          <a:prstGeom prst="rect">
            <a:avLst/>
          </a:prstGeom>
          <a:noFill/>
          <a:ln w="9525">
            <a:noFill/>
            <a:miter lim="800000"/>
            <a:headEnd/>
            <a:tailEnd/>
          </a:ln>
        </p:spPr>
      </p:pic>
      <p:pic>
        <p:nvPicPr>
          <p:cNvPr id="5" name="Picture 12" descr="NCEO_logo_lrg"/>
          <p:cNvPicPr>
            <a:picLocks noChangeAspect="1" noChangeArrowheads="1"/>
          </p:cNvPicPr>
          <p:nvPr userDrawn="1"/>
        </p:nvPicPr>
        <p:blipFill>
          <a:blip r:embed="rId3"/>
          <a:srcRect/>
          <a:stretch>
            <a:fillRect/>
          </a:stretch>
        </p:blipFill>
        <p:spPr bwMode="auto">
          <a:xfrm>
            <a:off x="144463" y="6692900"/>
            <a:ext cx="2982912" cy="758825"/>
          </a:xfrm>
          <a:prstGeom prst="rect">
            <a:avLst/>
          </a:prstGeom>
          <a:noFill/>
          <a:ln w="9525">
            <a:noFill/>
            <a:miter lim="800000"/>
            <a:headEnd/>
            <a:tailEnd/>
          </a:ln>
        </p:spPr>
      </p:pic>
      <p:sp>
        <p:nvSpPr>
          <p:cNvPr id="29698" name="Rectangle 2"/>
          <p:cNvSpPr>
            <a:spLocks noGrp="1" noChangeArrowheads="1"/>
          </p:cNvSpPr>
          <p:nvPr>
            <p:ph type="ctrTitle"/>
          </p:nvPr>
        </p:nvSpPr>
        <p:spPr>
          <a:xfrm>
            <a:off x="755650" y="2347913"/>
            <a:ext cx="8569325" cy="1620837"/>
          </a:xfrm>
        </p:spPr>
        <p:txBody>
          <a:bodyPr/>
          <a:lstStyle>
            <a:lvl1pPr>
              <a:defRPr/>
            </a:lvl1pPr>
          </a:lstStyle>
          <a:p>
            <a:r>
              <a:rPr lang="en-US"/>
              <a:t>Click to edit Master title style</a:t>
            </a:r>
          </a:p>
        </p:txBody>
      </p:sp>
      <p:sp>
        <p:nvSpPr>
          <p:cNvPr id="29699" name="Rectangle 3"/>
          <p:cNvSpPr>
            <a:spLocks noGrp="1" noChangeArrowheads="1"/>
          </p:cNvSpPr>
          <p:nvPr>
            <p:ph type="subTitle" idx="1"/>
          </p:nvPr>
        </p:nvSpPr>
        <p:spPr>
          <a:xfrm>
            <a:off x="1512888" y="4284663"/>
            <a:ext cx="7056437" cy="1931987"/>
          </a:xfrm>
          <a:solidFill>
            <a:srgbClr val="99CC00"/>
          </a:solidFill>
        </p:spPr>
        <p:txBody>
          <a:bodyPr/>
          <a:lstStyle>
            <a:lvl1pPr marL="0" indent="0" algn="ctr">
              <a:spcAft>
                <a:spcPct val="0"/>
              </a:spcAft>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43ED92E-2888-844C-94C2-8FB15BD865C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5675" y="301625"/>
            <a:ext cx="2266950" cy="645477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504825" y="301625"/>
            <a:ext cx="6648450" cy="64547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FC3EB0F-6318-DA4F-8186-9E0ACBC29043}"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D62F25BA-1BFD-9547-A2A9-3A185E6726B9}"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925" y="4857750"/>
            <a:ext cx="8567738" cy="15017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96925" y="3203575"/>
            <a:ext cx="85677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US"/>
          </a:p>
        </p:txBody>
      </p:sp>
      <p:sp>
        <p:nvSpPr>
          <p:cNvPr id="5" name="Rectangle 4"/>
          <p:cNvSpPr>
            <a:spLocks noGrp="1" noChangeArrowheads="1"/>
          </p:cNvSpPr>
          <p:nvPr>
            <p:ph type="ftr" idx="11"/>
          </p:nvPr>
        </p:nvSpPr>
        <p:spPr>
          <a:ln/>
        </p:spPr>
        <p:txBody>
          <a:bodyPr/>
          <a:lstStyle>
            <a:lvl1pPr>
              <a:defRPr/>
            </a:lvl1pPr>
          </a:lstStyle>
          <a:p>
            <a:pPr>
              <a:defRPr/>
            </a:pPr>
            <a:endParaRPr lang="en-US"/>
          </a:p>
        </p:txBody>
      </p:sp>
      <p:sp>
        <p:nvSpPr>
          <p:cNvPr id="6" name="Rectangle 5"/>
          <p:cNvSpPr>
            <a:spLocks noGrp="1" noChangeArrowheads="1"/>
          </p:cNvSpPr>
          <p:nvPr>
            <p:ph type="sldNum" idx="12"/>
          </p:nvPr>
        </p:nvSpPr>
        <p:spPr>
          <a:ln/>
        </p:spPr>
        <p:txBody>
          <a:bodyPr/>
          <a:lstStyle>
            <a:lvl1pPr>
              <a:defRPr/>
            </a:lvl1pPr>
          </a:lstStyle>
          <a:p>
            <a:pPr>
              <a:defRPr/>
            </a:pPr>
            <a:fld id="{71896754-F929-E643-80B3-6E76ECBCE8BF}"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5048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5114925" y="1768475"/>
            <a:ext cx="4457700" cy="4987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E64335BA-F629-3D4E-BB9C-7133D433DE8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3213"/>
            <a:ext cx="9072563" cy="1258887"/>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4825" y="1692275"/>
            <a:ext cx="4452938"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04825" y="2397125"/>
            <a:ext cx="4452938"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5121275" y="1692275"/>
            <a:ext cx="4456113"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121275" y="2397125"/>
            <a:ext cx="4456113"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US"/>
          </a:p>
        </p:txBody>
      </p:sp>
      <p:sp>
        <p:nvSpPr>
          <p:cNvPr id="8" name="Rectangle 4"/>
          <p:cNvSpPr>
            <a:spLocks noGrp="1" noChangeArrowheads="1"/>
          </p:cNvSpPr>
          <p:nvPr>
            <p:ph type="ftr" idx="11"/>
          </p:nvPr>
        </p:nvSpPr>
        <p:spPr>
          <a:ln/>
        </p:spPr>
        <p:txBody>
          <a:bodyPr/>
          <a:lstStyle>
            <a:lvl1pPr>
              <a:defRPr/>
            </a:lvl1pPr>
          </a:lstStyle>
          <a:p>
            <a:pPr>
              <a:defRPr/>
            </a:pPr>
            <a:endParaRPr lang="en-US"/>
          </a:p>
        </p:txBody>
      </p:sp>
      <p:sp>
        <p:nvSpPr>
          <p:cNvPr id="9" name="Rectangle 5"/>
          <p:cNvSpPr>
            <a:spLocks noGrp="1" noChangeArrowheads="1"/>
          </p:cNvSpPr>
          <p:nvPr>
            <p:ph type="sldNum" idx="12"/>
          </p:nvPr>
        </p:nvSpPr>
        <p:spPr>
          <a:ln/>
        </p:spPr>
        <p:txBody>
          <a:bodyPr/>
          <a:lstStyle>
            <a:lvl1pPr>
              <a:defRPr/>
            </a:lvl1pPr>
          </a:lstStyle>
          <a:p>
            <a:pPr>
              <a:defRPr/>
            </a:pPr>
            <a:fld id="{4DBA8E9E-B45A-F744-8626-56605351F002}"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US"/>
          </a:p>
        </p:txBody>
      </p:sp>
      <p:sp>
        <p:nvSpPr>
          <p:cNvPr id="4" name="Rectangle 4"/>
          <p:cNvSpPr>
            <a:spLocks noGrp="1" noChangeArrowheads="1"/>
          </p:cNvSpPr>
          <p:nvPr>
            <p:ph type="ftr" idx="11"/>
          </p:nvPr>
        </p:nvSpPr>
        <p:spPr>
          <a:ln/>
        </p:spPr>
        <p:txBody>
          <a:bodyPr/>
          <a:lstStyle>
            <a:lvl1pPr>
              <a:defRPr/>
            </a:lvl1pPr>
          </a:lstStyle>
          <a:p>
            <a:pPr>
              <a:defRPr/>
            </a:pPr>
            <a:endParaRPr lang="en-US"/>
          </a:p>
        </p:txBody>
      </p:sp>
      <p:sp>
        <p:nvSpPr>
          <p:cNvPr id="5" name="Rectangle 5"/>
          <p:cNvSpPr>
            <a:spLocks noGrp="1" noChangeArrowheads="1"/>
          </p:cNvSpPr>
          <p:nvPr>
            <p:ph type="sldNum" idx="12"/>
          </p:nvPr>
        </p:nvSpPr>
        <p:spPr>
          <a:ln/>
        </p:spPr>
        <p:txBody>
          <a:bodyPr/>
          <a:lstStyle>
            <a:lvl1pPr>
              <a:defRPr/>
            </a:lvl1pPr>
          </a:lstStyle>
          <a:p>
            <a:pPr>
              <a:defRPr/>
            </a:pPr>
            <a:fld id="{73EAAFB5-F62E-5646-8874-B488CA10C4D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US"/>
          </a:p>
        </p:txBody>
      </p:sp>
      <p:sp>
        <p:nvSpPr>
          <p:cNvPr id="3" name="Rectangle 4"/>
          <p:cNvSpPr>
            <a:spLocks noGrp="1" noChangeArrowheads="1"/>
          </p:cNvSpPr>
          <p:nvPr>
            <p:ph type="ftr" idx="11"/>
          </p:nvPr>
        </p:nvSpPr>
        <p:spPr>
          <a:ln/>
        </p:spPr>
        <p:txBody>
          <a:bodyPr/>
          <a:lstStyle>
            <a:lvl1pPr>
              <a:defRPr/>
            </a:lvl1pPr>
          </a:lstStyle>
          <a:p>
            <a:pPr>
              <a:defRPr/>
            </a:pPr>
            <a:endParaRPr lang="en-US"/>
          </a:p>
        </p:txBody>
      </p:sp>
      <p:sp>
        <p:nvSpPr>
          <p:cNvPr id="4" name="Rectangle 5"/>
          <p:cNvSpPr>
            <a:spLocks noGrp="1" noChangeArrowheads="1"/>
          </p:cNvSpPr>
          <p:nvPr>
            <p:ph type="sldNum" idx="12"/>
          </p:nvPr>
        </p:nvSpPr>
        <p:spPr>
          <a:ln/>
        </p:spPr>
        <p:txBody>
          <a:bodyPr/>
          <a:lstStyle>
            <a:lvl1pPr>
              <a:defRPr/>
            </a:lvl1pPr>
          </a:lstStyle>
          <a:p>
            <a:pPr>
              <a:defRPr/>
            </a:pPr>
            <a:fld id="{95388EB6-A3F7-3C4A-A074-A7C48919A16A}"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5"/>
            <a:ext cx="3316288" cy="1279525"/>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941763" y="301625"/>
            <a:ext cx="5635625"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504825" y="1581150"/>
            <a:ext cx="3316288"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C2CFED7F-E23D-7C41-8722-1700A4A23938}"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6438" y="5291138"/>
            <a:ext cx="6048375" cy="625475"/>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976438" y="674688"/>
            <a:ext cx="6048375"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76438" y="5916613"/>
            <a:ext cx="6048375"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US"/>
          </a:p>
        </p:txBody>
      </p:sp>
      <p:sp>
        <p:nvSpPr>
          <p:cNvPr id="6" name="Rectangle 4"/>
          <p:cNvSpPr>
            <a:spLocks noGrp="1" noChangeArrowheads="1"/>
          </p:cNvSpPr>
          <p:nvPr>
            <p:ph type="ftr" idx="11"/>
          </p:nvPr>
        </p:nvSpPr>
        <p:spPr>
          <a:ln/>
        </p:spPr>
        <p:txBody>
          <a:bodyPr/>
          <a:lstStyle>
            <a:lvl1pPr>
              <a:defRPr/>
            </a:lvl1pPr>
          </a:lstStyle>
          <a:p>
            <a:pPr>
              <a:defRPr/>
            </a:pPr>
            <a:endParaRPr lang="en-US"/>
          </a:p>
        </p:txBody>
      </p:sp>
      <p:sp>
        <p:nvSpPr>
          <p:cNvPr id="7" name="Rectangle 5"/>
          <p:cNvSpPr>
            <a:spLocks noGrp="1" noChangeArrowheads="1"/>
          </p:cNvSpPr>
          <p:nvPr>
            <p:ph type="sldNum" idx="12"/>
          </p:nvPr>
        </p:nvSpPr>
        <p:spPr>
          <a:ln/>
        </p:spPr>
        <p:txBody>
          <a:bodyPr/>
          <a:lstStyle>
            <a:lvl1pPr>
              <a:defRPr/>
            </a:lvl1pPr>
          </a:lstStyle>
          <a:p>
            <a:pPr>
              <a:defRPr/>
            </a:pPr>
            <a:fld id="{0DA68CD4-F4A0-2B41-885C-80CE7EAA3ED0}"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504825" y="301625"/>
            <a:ext cx="9067800" cy="1260475"/>
          </a:xfrm>
          <a:prstGeom prst="rect">
            <a:avLst/>
          </a:prstGeom>
          <a:solidFill>
            <a:srgbClr val="99CC00"/>
          </a:solidFill>
          <a:ln w="9525">
            <a:noFill/>
            <a:round/>
            <a:headEnd/>
            <a:tailEnd/>
          </a:ln>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504825" y="1768475"/>
            <a:ext cx="9067800" cy="4987925"/>
          </a:xfrm>
          <a:prstGeom prst="rect">
            <a:avLst/>
          </a:prstGeom>
          <a:noFill/>
          <a:ln w="9525">
            <a:noFill/>
            <a:round/>
            <a:headEnd/>
            <a:tailEnd/>
          </a:ln>
        </p:spPr>
        <p:txBody>
          <a:bodyPr vert="horz" wrap="square" lIns="0" tIns="28221"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051" name="Rectangle 3"/>
          <p:cNvSpPr>
            <a:spLocks noGrp="1" noChangeArrowheads="1"/>
          </p:cNvSpPr>
          <p:nvPr>
            <p:ph type="dt"/>
          </p:nvPr>
        </p:nvSpPr>
        <p:spPr bwMode="auto">
          <a:xfrm>
            <a:off x="504825" y="6886575"/>
            <a:ext cx="2344738"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l">
              <a:spcBef>
                <a:spcPct val="0"/>
              </a:spcBef>
              <a:defRPr sz="1400">
                <a:latin typeface="Times New Roman" charset="0"/>
              </a:defRPr>
            </a:lvl1pPr>
          </a:lstStyle>
          <a:p>
            <a:pPr>
              <a:defRPr/>
            </a:pPr>
            <a:endParaRPr lang="en-US"/>
          </a:p>
        </p:txBody>
      </p:sp>
      <p:sp>
        <p:nvSpPr>
          <p:cNvPr id="2052" name="Rectangle 4"/>
          <p:cNvSpPr>
            <a:spLocks noGrp="1" noChangeArrowheads="1"/>
          </p:cNvSpPr>
          <p:nvPr>
            <p:ph type="ftr"/>
          </p:nvPr>
        </p:nvSpPr>
        <p:spPr bwMode="auto">
          <a:xfrm>
            <a:off x="3448050" y="6886575"/>
            <a:ext cx="3194050"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spcBef>
                <a:spcPct val="0"/>
              </a:spcBef>
              <a:defRPr sz="1400">
                <a:latin typeface="Times New Roman" charset="0"/>
              </a:defRPr>
            </a:lvl1pPr>
          </a:lstStyle>
          <a:p>
            <a:pPr>
              <a:defRPr/>
            </a:pPr>
            <a:endParaRPr lang="en-US"/>
          </a:p>
        </p:txBody>
      </p:sp>
      <p:sp>
        <p:nvSpPr>
          <p:cNvPr id="2053" name="Rectangle 5"/>
          <p:cNvSpPr>
            <a:spLocks noGrp="1" noChangeArrowheads="1"/>
          </p:cNvSpPr>
          <p:nvPr>
            <p:ph type="sldNum"/>
          </p:nvPr>
        </p:nvSpPr>
        <p:spPr bwMode="auto">
          <a:xfrm>
            <a:off x="7227888" y="6886575"/>
            <a:ext cx="2346325" cy="519113"/>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spcBef>
                <a:spcPct val="0"/>
              </a:spcBef>
              <a:defRPr sz="1400">
                <a:latin typeface="Times New Roman" charset="0"/>
              </a:defRPr>
            </a:lvl1pPr>
          </a:lstStyle>
          <a:p>
            <a:pPr>
              <a:defRPr/>
            </a:pPr>
            <a:fld id="{CD9C5664-7F6F-BE4A-ABCB-429E19C7B599}" type="slidenum">
              <a:rPr lang="en-GB"/>
              <a:pPr>
                <a:defRPr/>
              </a:pPr>
              <a:t>‹#›</a:t>
            </a:fld>
            <a:endParaRPr lang="en-GB"/>
          </a:p>
        </p:txBody>
      </p:sp>
      <p:pic>
        <p:nvPicPr>
          <p:cNvPr id="1031" name="Picture 7" descr="logo_sm_blk"/>
          <p:cNvPicPr>
            <a:picLocks noChangeAspect="1" noChangeArrowheads="1"/>
          </p:cNvPicPr>
          <p:nvPr userDrawn="1"/>
        </p:nvPicPr>
        <p:blipFill>
          <a:blip r:embed="rId13"/>
          <a:srcRect/>
          <a:stretch>
            <a:fillRect/>
          </a:stretch>
        </p:blipFill>
        <p:spPr bwMode="auto">
          <a:xfrm>
            <a:off x="7600950" y="6732588"/>
            <a:ext cx="2087563" cy="619125"/>
          </a:xfrm>
          <a:prstGeom prst="rect">
            <a:avLst/>
          </a:prstGeom>
          <a:noFill/>
          <a:ln w="9525">
            <a:noFill/>
            <a:miter lim="800000"/>
            <a:headEnd/>
            <a:tailEnd/>
          </a:ln>
        </p:spPr>
      </p:pic>
      <p:pic>
        <p:nvPicPr>
          <p:cNvPr id="1032" name="Picture 9" descr="NCEO_logo_lrg"/>
          <p:cNvPicPr>
            <a:picLocks noChangeAspect="1" noChangeArrowheads="1"/>
          </p:cNvPicPr>
          <p:nvPr userDrawn="1"/>
        </p:nvPicPr>
        <p:blipFill>
          <a:blip r:embed="rId14"/>
          <a:srcRect/>
          <a:stretch>
            <a:fillRect/>
          </a:stretch>
        </p:blipFill>
        <p:spPr bwMode="auto">
          <a:xfrm>
            <a:off x="144463" y="6692900"/>
            <a:ext cx="2982912" cy="758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xStyles>
    <p:titleStyle>
      <a:lvl1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mj-lt"/>
          <a:ea typeface="ＭＳ Ｐゴシック" charset="-128"/>
          <a:cs typeface="ＭＳ Ｐゴシック" charset="-128"/>
        </a:defRPr>
      </a:lvl1pPr>
      <a:lvl2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2pPr>
      <a:lvl3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3pPr>
      <a:lvl4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4pPr>
      <a:lvl5pPr algn="ctr" defTabSz="449263" rtl="0" eaLnBrk="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cs typeface="ＭＳ Ｐゴシック" charset="-128"/>
        </a:defRPr>
      </a:lvl5pPr>
      <a:lvl6pPr marL="25146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6pPr>
      <a:lvl7pPr marL="29718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7pPr>
      <a:lvl8pPr marL="34290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8pPr>
      <a:lvl9pPr marL="3886200" indent="-228600" algn="ctr" defTabSz="449263" rtl="0" fontAlgn="base" hangingPunct="0">
        <a:lnSpc>
          <a:spcPct val="93000"/>
        </a:lnSpc>
        <a:spcBef>
          <a:spcPct val="0"/>
        </a:spcBef>
        <a:spcAft>
          <a:spcPct val="0"/>
        </a:spcAft>
        <a:buClr>
          <a:srgbClr val="000000"/>
        </a:buClr>
        <a:buSzPct val="100000"/>
        <a:buFont typeface="Times New Roman" charset="0"/>
        <a:defRPr sz="4400">
          <a:solidFill>
            <a:srgbClr val="000000"/>
          </a:solidFill>
          <a:latin typeface="Arial" charset="0"/>
          <a:ea typeface="ＭＳ Ｐゴシック" charset="-128"/>
        </a:defRPr>
      </a:lvl9pPr>
    </p:titleStyle>
    <p:bodyStyle>
      <a:lvl1pPr marL="342900" indent="-342900" algn="l" defTabSz="449263" rtl="0" eaLnBrk="0" fontAlgn="base" hangingPunct="0">
        <a:lnSpc>
          <a:spcPct val="93000"/>
        </a:lnSpc>
        <a:spcBef>
          <a:spcPct val="0"/>
        </a:spcBef>
        <a:spcAft>
          <a:spcPts val="1425"/>
        </a:spcAft>
        <a:buClr>
          <a:srgbClr val="000000"/>
        </a:buClr>
        <a:buSzPct val="100000"/>
        <a:buFont typeface="Times New Roman" charset="0"/>
        <a:defRPr sz="3200">
          <a:solidFill>
            <a:srgbClr val="000000"/>
          </a:solidFill>
          <a:latin typeface="+mn-lt"/>
          <a:ea typeface="ＭＳ Ｐゴシック" charset="-128"/>
          <a:cs typeface="ＭＳ Ｐゴシック" charset="-128"/>
        </a:defRPr>
      </a:lvl1pPr>
      <a:lvl2pPr marL="742950" indent="-285750" algn="l" defTabSz="449263" rtl="0" eaLnBrk="0" fontAlgn="base" hangingPunct="0">
        <a:lnSpc>
          <a:spcPct val="93000"/>
        </a:lnSpc>
        <a:spcBef>
          <a:spcPct val="0"/>
        </a:spcBef>
        <a:spcAft>
          <a:spcPts val="1138"/>
        </a:spcAft>
        <a:buClr>
          <a:srgbClr val="000000"/>
        </a:buClr>
        <a:buSzPct val="100000"/>
        <a:buFont typeface="Times New Roman" charset="0"/>
        <a:defRPr sz="2800">
          <a:solidFill>
            <a:srgbClr val="000000"/>
          </a:solidFill>
          <a:latin typeface="+mn-lt"/>
          <a:ea typeface="ＭＳ Ｐゴシック" charset="-128"/>
        </a:defRPr>
      </a:lvl2pPr>
      <a:lvl3pPr marL="1143000" indent="-230188" algn="l" defTabSz="449263" rtl="0" eaLnBrk="0" fontAlgn="base" hangingPunct="0">
        <a:lnSpc>
          <a:spcPct val="93000"/>
        </a:lnSpc>
        <a:spcBef>
          <a:spcPct val="0"/>
        </a:spcBef>
        <a:spcAft>
          <a:spcPts val="850"/>
        </a:spcAft>
        <a:buClr>
          <a:srgbClr val="000000"/>
        </a:buClr>
        <a:buSzPct val="100000"/>
        <a:buFont typeface="Times New Roman" charset="0"/>
        <a:defRPr sz="2400">
          <a:solidFill>
            <a:srgbClr val="000000"/>
          </a:solidFill>
          <a:latin typeface="+mn-lt"/>
          <a:ea typeface="ＭＳ Ｐゴシック" charset="-128"/>
        </a:defRPr>
      </a:lvl3pPr>
      <a:lvl4pPr marL="1600200" indent="-228600" algn="l" defTabSz="449263" rtl="0" eaLnBrk="0" fontAlgn="base" hangingPunct="0">
        <a:lnSpc>
          <a:spcPct val="93000"/>
        </a:lnSpc>
        <a:spcBef>
          <a:spcPct val="0"/>
        </a:spcBef>
        <a:spcAft>
          <a:spcPts val="575"/>
        </a:spcAft>
        <a:buClr>
          <a:srgbClr val="000000"/>
        </a:buClr>
        <a:buSzPct val="100000"/>
        <a:buFont typeface="Times New Roman" charset="0"/>
        <a:defRPr sz="2000">
          <a:solidFill>
            <a:srgbClr val="000000"/>
          </a:solidFill>
          <a:latin typeface="+mn-lt"/>
          <a:ea typeface="ＭＳ Ｐゴシック" charset="-128"/>
        </a:defRPr>
      </a:lvl4pPr>
      <a:lvl5pPr marL="2057400" indent="-228600" algn="l" defTabSz="449263" rtl="0" eaLnBrk="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5pPr>
      <a:lvl6pPr marL="25146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6pPr>
      <a:lvl7pPr marL="29718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7pPr>
      <a:lvl8pPr marL="34290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8pPr>
      <a:lvl9pPr marL="3886200" indent="-228600" algn="l" defTabSz="449263" rtl="0" fontAlgn="base" hangingPunct="0">
        <a:lnSpc>
          <a:spcPct val="93000"/>
        </a:lnSpc>
        <a:spcBef>
          <a:spcPct val="0"/>
        </a:spcBef>
        <a:spcAft>
          <a:spcPts val="288"/>
        </a:spcAft>
        <a:buClr>
          <a:srgbClr val="000000"/>
        </a:buClr>
        <a:buSzPct val="100000"/>
        <a:buFont typeface="Times New Roman" charset="0"/>
        <a:defRPr sz="2000">
          <a:solidFill>
            <a:srgbClr val="000000"/>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2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en.wikipedia.org/wiki/Kirchhoff's_law_of_thermal_radiation"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719832" y="179437"/>
            <a:ext cx="8568629" cy="1728192"/>
          </a:xfrm>
          <a:solidFill>
            <a:schemeClr val="bg1">
              <a:lumMod val="85000"/>
            </a:schemeClr>
          </a:solidFill>
        </p:spPr>
        <p:txBody>
          <a:bodyPr/>
          <a:lstStyle/>
          <a:p>
            <a:pPr eaLnBrk="1"/>
            <a:r>
              <a:rPr lang="en-US" sz="3600" b="1" dirty="0"/>
              <a:t>GEOG0113</a:t>
            </a:r>
            <a:br>
              <a:rPr lang="en-US" sz="3600" b="1" dirty="0"/>
            </a:br>
            <a:r>
              <a:rPr lang="en-US" sz="3600" b="1" dirty="0"/>
              <a:t>The Terrestrial Carbon Cycle</a:t>
            </a:r>
          </a:p>
        </p:txBody>
      </p:sp>
      <p:sp>
        <p:nvSpPr>
          <p:cNvPr id="14339" name="Rectangle 5"/>
          <p:cNvSpPr>
            <a:spLocks noGrp="1" noChangeArrowheads="1"/>
          </p:cNvSpPr>
          <p:nvPr>
            <p:ph type="subTitle" idx="1"/>
          </p:nvPr>
        </p:nvSpPr>
        <p:spPr>
          <a:xfrm>
            <a:off x="1839912" y="3779837"/>
            <a:ext cx="6172200" cy="2362200"/>
          </a:xfrm>
          <a:solidFill>
            <a:schemeClr val="bg1">
              <a:lumMod val="85000"/>
            </a:schemeClr>
          </a:solidFill>
        </p:spPr>
        <p:txBody>
          <a:bodyPr anchor="ctr" anchorCtr="1"/>
          <a:lstStyle/>
          <a:p>
            <a:pPr eaLnBrk="1"/>
            <a:r>
              <a:rPr lang="en-GB" b="1" dirty="0"/>
              <a:t>P. Lewis, M. Disney, J. Gomez-</a:t>
            </a:r>
            <a:r>
              <a:rPr lang="en-GB" b="1" dirty="0" err="1"/>
              <a:t>Dans</a:t>
            </a:r>
            <a:endParaRPr lang="en-GB" b="1" dirty="0"/>
          </a:p>
          <a:p>
            <a:pPr eaLnBrk="1"/>
            <a:endParaRPr lang="en-GB" b="1" dirty="0"/>
          </a:p>
          <a:p>
            <a:pPr eaLnBrk="1"/>
            <a:r>
              <a:rPr lang="en-GB" dirty="0"/>
              <a:t>UCL Geography </a:t>
            </a:r>
          </a:p>
          <a:p>
            <a:pPr eaLnBrk="1"/>
            <a:r>
              <a:rPr lang="en-GB" dirty="0"/>
              <a:t>&amp; NERC NCEO</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The 'spheres' of influence on the climate system</a:t>
            </a:r>
            <a:endParaRPr lang="en-US" sz="3200" dirty="0"/>
          </a:p>
        </p:txBody>
      </p:sp>
      <p:pic>
        <p:nvPicPr>
          <p:cNvPr id="4" name="Content Placeholder 3"/>
          <p:cNvPicPr>
            <a:picLocks noGrp="1" noChangeAspect="1"/>
          </p:cNvPicPr>
          <p:nvPr>
            <p:ph idx="1"/>
          </p:nvPr>
        </p:nvPicPr>
        <p:blipFill>
          <a:blip r:embed="rId2"/>
          <a:srcRect l="-35874" r="-35874"/>
          <a:stretch>
            <a:fillRect/>
          </a:stretch>
        </p:blipFill>
        <p:spPr/>
      </p:pic>
    </p:spTree>
    <p:extLst>
      <p:ext uri="{BB962C8B-B14F-4D97-AF65-F5344CB8AC3E}">
        <p14:creationId xmlns:p14="http://schemas.microsoft.com/office/powerpoint/2010/main" val="1453986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Energy transfer: basics</a:t>
            </a:r>
            <a:endParaRPr lang="en-US" dirty="0"/>
          </a:p>
        </p:txBody>
      </p:sp>
      <p:pic>
        <p:nvPicPr>
          <p:cNvPr id="4" name="Content Placeholder 3"/>
          <p:cNvPicPr>
            <a:picLocks noGrp="1" noChangeAspect="1"/>
          </p:cNvPicPr>
          <p:nvPr>
            <p:ph idx="1"/>
          </p:nvPr>
        </p:nvPicPr>
        <p:blipFill>
          <a:blip r:embed="rId2"/>
          <a:srcRect l="-73951" r="-73951"/>
          <a:stretch>
            <a:fillRect/>
          </a:stretch>
        </p:blipFill>
        <p:spPr/>
      </p:pic>
      <p:sp>
        <p:nvSpPr>
          <p:cNvPr id="5" name="TextBox 4"/>
          <p:cNvSpPr txBox="1"/>
          <p:nvPr/>
        </p:nvSpPr>
        <p:spPr>
          <a:xfrm>
            <a:off x="3168104" y="6804173"/>
            <a:ext cx="4056444" cy="498085"/>
          </a:xfrm>
          <a:prstGeom prst="rect">
            <a:avLst/>
          </a:prstGeom>
          <a:noFill/>
        </p:spPr>
        <p:txBody>
          <a:bodyPr wrap="none" rtlCol="0">
            <a:spAutoFit/>
          </a:bodyPr>
          <a:lstStyle/>
          <a:p>
            <a:r>
              <a:rPr lang="en-US" sz="2800" dirty="0"/>
              <a:t>Driven by solar radiation</a:t>
            </a:r>
          </a:p>
        </p:txBody>
      </p:sp>
    </p:spTree>
    <p:extLst>
      <p:ext uri="{BB962C8B-B14F-4D97-AF65-F5344CB8AC3E}">
        <p14:creationId xmlns:p14="http://schemas.microsoft.com/office/powerpoint/2010/main" val="3497553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Earth’s climate is driven by (shortwave) solar radiation</a:t>
            </a:r>
          </a:p>
        </p:txBody>
      </p:sp>
      <p:pic>
        <p:nvPicPr>
          <p:cNvPr id="4" name="Content Placeholder 3"/>
          <p:cNvPicPr>
            <a:picLocks noGrp="1" noChangeAspect="1"/>
          </p:cNvPicPr>
          <p:nvPr>
            <p:ph idx="1"/>
          </p:nvPr>
        </p:nvPicPr>
        <p:blipFill>
          <a:blip r:embed="rId3"/>
          <a:srcRect l="-2850" r="-2850"/>
          <a:stretch>
            <a:fillRect/>
          </a:stretch>
        </p:blipFill>
        <p:spPr/>
      </p:pic>
    </p:spTree>
    <p:extLst>
      <p:ext uri="{BB962C8B-B14F-4D97-AF65-F5344CB8AC3E}">
        <p14:creationId xmlns:p14="http://schemas.microsoft.com/office/powerpoint/2010/main" val="1941773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large proportion of </a:t>
            </a:r>
            <a:r>
              <a:rPr lang="en-US" sz="2400" dirty="0" err="1"/>
              <a:t>longwave</a:t>
            </a:r>
            <a:r>
              <a:rPr lang="en-US" sz="2400" dirty="0"/>
              <a:t> radiation emitted by the surface is re-radiated back to the surface (and absorbed by the surface) by clouds and so-called greenhouse gases</a:t>
            </a:r>
          </a:p>
        </p:txBody>
      </p:sp>
      <p:sp>
        <p:nvSpPr>
          <p:cNvPr id="3" name="Content Placeholder 2"/>
          <p:cNvSpPr>
            <a:spLocks noGrp="1"/>
          </p:cNvSpPr>
          <p:nvPr>
            <p:ph idx="1"/>
          </p:nvPr>
        </p:nvSpPr>
        <p:spPr/>
        <p:txBody>
          <a:bodyPr/>
          <a:lstStyle/>
          <a:p>
            <a:r>
              <a:rPr lang="en-US" dirty="0"/>
              <a:t>‘trapping’ of </a:t>
            </a:r>
            <a:r>
              <a:rPr lang="en-US" dirty="0" err="1"/>
              <a:t>longwave</a:t>
            </a:r>
            <a:r>
              <a:rPr lang="en-US" dirty="0"/>
              <a:t> radiation naturally maintains temperature on Earth – the ‘natural greenhouse effect’. </a:t>
            </a:r>
          </a:p>
          <a:p>
            <a:r>
              <a:rPr lang="en-US" dirty="0"/>
              <a:t>Without this, temperature much less that it presently is (-19C)</a:t>
            </a:r>
          </a:p>
        </p:txBody>
      </p:sp>
    </p:spTree>
    <p:extLst>
      <p:ext uri="{BB962C8B-B14F-4D97-AF65-F5344CB8AC3E}">
        <p14:creationId xmlns:p14="http://schemas.microsoft.com/office/powerpoint/2010/main" val="935408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absorption</a:t>
            </a:r>
            <a:endParaRPr lang="en-US" dirty="0"/>
          </a:p>
        </p:txBody>
      </p:sp>
      <p:pic>
        <p:nvPicPr>
          <p:cNvPr id="4" name="Content Placeholder 3"/>
          <p:cNvPicPr>
            <a:picLocks noGrp="1" noChangeAspect="1"/>
          </p:cNvPicPr>
          <p:nvPr>
            <p:ph idx="1"/>
          </p:nvPr>
        </p:nvPicPr>
        <p:blipFill>
          <a:blip r:embed="rId3"/>
          <a:srcRect l="-41646" r="-41646"/>
          <a:stretch>
            <a:fillRect/>
          </a:stretch>
        </p:blipFill>
        <p:spPr/>
      </p:pic>
    </p:spTree>
    <p:extLst>
      <p:ext uri="{BB962C8B-B14F-4D97-AF65-F5344CB8AC3E}">
        <p14:creationId xmlns:p14="http://schemas.microsoft.com/office/powerpoint/2010/main" val="3668609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Radiative</a:t>
            </a:r>
            <a:r>
              <a:rPr lang="en-US" b="1" dirty="0"/>
              <a:t> Forcing</a:t>
            </a:r>
            <a:endParaRPr lang="en-US" dirty="0"/>
          </a:p>
        </p:txBody>
      </p:sp>
      <p:sp>
        <p:nvSpPr>
          <p:cNvPr id="3" name="Content Placeholder 2"/>
          <p:cNvSpPr>
            <a:spLocks noGrp="1"/>
          </p:cNvSpPr>
          <p:nvPr>
            <p:ph idx="1"/>
          </p:nvPr>
        </p:nvSpPr>
        <p:spPr/>
        <p:txBody>
          <a:bodyPr/>
          <a:lstStyle/>
          <a:p>
            <a:r>
              <a:rPr lang="en-US" dirty="0"/>
              <a:t>measure of the </a:t>
            </a:r>
            <a:r>
              <a:rPr lang="en-US" i="1" dirty="0" err="1"/>
              <a:t>radiative</a:t>
            </a:r>
            <a:r>
              <a:rPr lang="en-US" dirty="0"/>
              <a:t> impact of components of the climate system</a:t>
            </a:r>
          </a:p>
          <a:p>
            <a:r>
              <a:rPr lang="en-US" sz="2400" dirty="0"/>
              <a:t>“a measure of the influence a factor has in altering the balance of incoming and outgoing energy in the Earth-atmosphere system and is an index of the importance of the factor as a potential climate change mechanism. ... </a:t>
            </a:r>
            <a:r>
              <a:rPr lang="en-US" sz="2400" dirty="0" err="1"/>
              <a:t>radiative</a:t>
            </a:r>
            <a:r>
              <a:rPr lang="en-US" sz="2400" dirty="0"/>
              <a:t> forcing values are for changes relative to preindustrial conditions defined at 1750 and are expressed in watts per square meter (W/m^2).” IPCC AR4</a:t>
            </a:r>
          </a:p>
          <a:p>
            <a:r>
              <a:rPr lang="en-US" sz="2400" dirty="0"/>
              <a:t>AR4: most likely value of (net positive) </a:t>
            </a:r>
            <a:r>
              <a:rPr lang="en-US" sz="2400" dirty="0" err="1"/>
              <a:t>radiative</a:t>
            </a:r>
            <a:r>
              <a:rPr lang="en-US" sz="2400" dirty="0"/>
              <a:t> forcing due to </a:t>
            </a:r>
            <a:r>
              <a:rPr lang="en-US" sz="2400" dirty="0" err="1"/>
              <a:t>anthrogenic</a:t>
            </a:r>
            <a:r>
              <a:rPr lang="en-US" sz="2400" dirty="0"/>
              <a:t> sources is about an order of magnitude larger than the estimated </a:t>
            </a:r>
            <a:r>
              <a:rPr lang="en-US" sz="2400" dirty="0" err="1"/>
              <a:t>radiative</a:t>
            </a:r>
            <a:r>
              <a:rPr lang="en-US" sz="2400" dirty="0"/>
              <a:t> forcing from changes in solar irradiance.</a:t>
            </a:r>
          </a:p>
        </p:txBody>
      </p:sp>
    </p:spTree>
    <p:extLst>
      <p:ext uri="{BB962C8B-B14F-4D97-AF65-F5344CB8AC3E}">
        <p14:creationId xmlns:p14="http://schemas.microsoft.com/office/powerpoint/2010/main" val="3558225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Rockstrom et al. (2009)</a:t>
            </a:r>
          </a:p>
        </p:txBody>
      </p:sp>
      <p:sp>
        <p:nvSpPr>
          <p:cNvPr id="3" name="Content Placeholder 2"/>
          <p:cNvSpPr>
            <a:spLocks noGrp="1"/>
          </p:cNvSpPr>
          <p:nvPr>
            <p:ph idx="1"/>
          </p:nvPr>
        </p:nvSpPr>
        <p:spPr/>
        <p:txBody>
          <a:bodyPr/>
          <a:lstStyle/>
          <a:p>
            <a:r>
              <a:rPr lang="en-US" sz="2400" dirty="0"/>
              <a:t>“human changes to atmospheric CO2 concentrations should not exceed 350 parts per million by volume, and that </a:t>
            </a:r>
            <a:r>
              <a:rPr lang="en-US" sz="2400" dirty="0" err="1"/>
              <a:t>radiative</a:t>
            </a:r>
            <a:r>
              <a:rPr lang="en-US" sz="2400" dirty="0"/>
              <a:t> forcing should not exceed 1 watt per square </a:t>
            </a:r>
            <a:r>
              <a:rPr lang="en-US" sz="2400" dirty="0" err="1"/>
              <a:t>metre</a:t>
            </a:r>
            <a:r>
              <a:rPr lang="en-US" sz="2400" dirty="0"/>
              <a:t> above pre-industrial levels. Transgressing these boundaries will increase the risk of irreversible climate change, such as the loss of major ice sheets, accelerated sea- level rise and abrupt shifts in forest and </a:t>
            </a:r>
            <a:r>
              <a:rPr lang="en-US" sz="2400" dirty="0" err="1"/>
              <a:t>agri</a:t>
            </a:r>
            <a:r>
              <a:rPr lang="en-US" sz="2400" dirty="0"/>
              <a:t>- cultural systems. Current CO2 concentration stands at 387 </a:t>
            </a:r>
            <a:r>
              <a:rPr lang="en-US" sz="2400" dirty="0" err="1"/>
              <a:t>p.p.m.v</a:t>
            </a:r>
            <a:r>
              <a:rPr lang="en-US" sz="2400" dirty="0"/>
              <a:t>. and the change in </a:t>
            </a:r>
            <a:r>
              <a:rPr lang="en-US" sz="2400" dirty="0" err="1"/>
              <a:t>radiative</a:t>
            </a:r>
            <a:r>
              <a:rPr lang="en-US" sz="2400" dirty="0"/>
              <a:t> forcing is 1.5 W m^-2”</a:t>
            </a:r>
          </a:p>
        </p:txBody>
      </p:sp>
      <p:sp>
        <p:nvSpPr>
          <p:cNvPr id="4" name="TextBox 3"/>
          <p:cNvSpPr txBox="1"/>
          <p:nvPr/>
        </p:nvSpPr>
        <p:spPr>
          <a:xfrm>
            <a:off x="504825" y="4767742"/>
            <a:ext cx="8981946" cy="493084"/>
          </a:xfrm>
          <a:prstGeom prst="rect">
            <a:avLst/>
          </a:prstGeom>
          <a:noFill/>
        </p:spPr>
        <p:txBody>
          <a:bodyPr wrap="none" rtlCol="0">
            <a:spAutoFit/>
          </a:bodyPr>
          <a:lstStyle/>
          <a:p>
            <a:r>
              <a:rPr lang="en-US" sz="2800" dirty="0"/>
              <a:t>What </a:t>
            </a:r>
            <a:r>
              <a:rPr lang="en-US" sz="2800"/>
              <a:t>about more recently? </a:t>
            </a:r>
            <a:r>
              <a:rPr lang="en-US" sz="2800" dirty="0"/>
              <a:t>Paris agreement Dec 2015:</a:t>
            </a:r>
          </a:p>
        </p:txBody>
      </p:sp>
      <p:sp>
        <p:nvSpPr>
          <p:cNvPr id="5" name="Rectangle 4"/>
          <p:cNvSpPr/>
          <p:nvPr/>
        </p:nvSpPr>
        <p:spPr>
          <a:xfrm>
            <a:off x="287784" y="5364013"/>
            <a:ext cx="8640960" cy="1122871"/>
          </a:xfrm>
          <a:prstGeom prst="rect">
            <a:avLst/>
          </a:prstGeom>
        </p:spPr>
        <p:txBody>
          <a:bodyPr wrap="square">
            <a:spAutoFit/>
          </a:bodyPr>
          <a:lstStyle/>
          <a:p>
            <a:pPr algn="just"/>
            <a:r>
              <a:rPr lang="en-US" sz="1800" dirty="0">
                <a:latin typeface="camingodos_prolight" charset="0"/>
              </a:rPr>
              <a:t>The Paris Agreement’s central aim is to strengthen the global response to the threat of climate change by keeping a global temperature rise this century well below 2 degrees Celsius above pre-industrial levels and to pursue efforts to limit the temperature increase even further to 1.5 degrees Celsius.</a:t>
            </a:r>
            <a:endParaRPr lang="en-US" sz="1800" dirty="0"/>
          </a:p>
        </p:txBody>
      </p:sp>
      <p:sp>
        <p:nvSpPr>
          <p:cNvPr id="6" name="Rectangle 5"/>
          <p:cNvSpPr/>
          <p:nvPr/>
        </p:nvSpPr>
        <p:spPr>
          <a:xfrm>
            <a:off x="3871523" y="6165578"/>
            <a:ext cx="5918143" cy="321306"/>
          </a:xfrm>
          <a:prstGeom prst="rect">
            <a:avLst/>
          </a:prstGeom>
        </p:spPr>
        <p:txBody>
          <a:bodyPr wrap="square">
            <a:spAutoFit/>
          </a:bodyPr>
          <a:lstStyle/>
          <a:p>
            <a:pPr algn="just"/>
            <a:r>
              <a:rPr lang="en-US" sz="1600" b="1" dirty="0"/>
              <a:t>http://</a:t>
            </a:r>
            <a:r>
              <a:rPr lang="en-US" sz="1600" b="1" dirty="0" err="1"/>
              <a:t>bigpicture.unfccc.int</a:t>
            </a:r>
            <a:r>
              <a:rPr lang="en-US" sz="1600" b="1" dirty="0"/>
              <a:t>/#content-the-</a:t>
            </a:r>
            <a:r>
              <a:rPr lang="en-US" sz="1600" b="1" dirty="0" err="1"/>
              <a:t>paris</a:t>
            </a:r>
            <a:r>
              <a:rPr lang="en-US" sz="1600" b="1" dirty="0"/>
              <a:t>-</a:t>
            </a:r>
            <a:r>
              <a:rPr lang="en-US" sz="1600" b="1" dirty="0" err="1"/>
              <a:t>agreemen</a:t>
            </a:r>
            <a:endParaRPr lang="en-US" sz="1600" b="1" dirty="0"/>
          </a:p>
        </p:txBody>
      </p:sp>
    </p:spTree>
    <p:extLst>
      <p:ext uri="{BB962C8B-B14F-4D97-AF65-F5344CB8AC3E}">
        <p14:creationId xmlns:p14="http://schemas.microsoft.com/office/powerpoint/2010/main" val="2765217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93" y="301625"/>
            <a:ext cx="3456384" cy="1389979"/>
          </a:xfrm>
        </p:spPr>
        <p:txBody>
          <a:bodyPr/>
          <a:lstStyle/>
          <a:p>
            <a:r>
              <a:rPr lang="en-US" dirty="0" err="1"/>
              <a:t>Radiative</a:t>
            </a:r>
            <a:r>
              <a:rPr lang="en-US" dirty="0"/>
              <a:t> </a:t>
            </a:r>
            <a:r>
              <a:rPr lang="en-US" dirty="0" err="1"/>
              <a:t>forcings</a:t>
            </a:r>
            <a:endParaRPr lang="en-US" dirty="0"/>
          </a:p>
        </p:txBody>
      </p:sp>
      <p:pic>
        <p:nvPicPr>
          <p:cNvPr id="4" name="Content Placeholder 3"/>
          <p:cNvPicPr>
            <a:picLocks noGrp="1" noChangeAspect="1"/>
          </p:cNvPicPr>
          <p:nvPr>
            <p:ph idx="1"/>
          </p:nvPr>
        </p:nvPicPr>
        <p:blipFill>
          <a:blip r:embed="rId3"/>
          <a:srcRect l="-54662" r="-54662"/>
          <a:stretch>
            <a:fillRect/>
          </a:stretch>
        </p:blipFill>
        <p:spPr>
          <a:xfrm>
            <a:off x="1079872" y="323453"/>
            <a:ext cx="11956592" cy="6576963"/>
          </a:xfrm>
        </p:spPr>
      </p:pic>
      <p:sp>
        <p:nvSpPr>
          <p:cNvPr id="5" name="TextBox 4"/>
          <p:cNvSpPr txBox="1"/>
          <p:nvPr/>
        </p:nvSpPr>
        <p:spPr>
          <a:xfrm>
            <a:off x="-31973" y="2339677"/>
            <a:ext cx="4464496" cy="3372615"/>
          </a:xfrm>
          <a:prstGeom prst="rect">
            <a:avLst/>
          </a:prstGeom>
          <a:noFill/>
        </p:spPr>
        <p:txBody>
          <a:bodyPr wrap="square" rtlCol="0">
            <a:spAutoFit/>
          </a:bodyPr>
          <a:lstStyle/>
          <a:p>
            <a:r>
              <a:rPr lang="en-US" sz="2400" b="1" dirty="0"/>
              <a:t>RF for different mechanisms</a:t>
            </a:r>
          </a:p>
          <a:p>
            <a:r>
              <a:rPr lang="en-US" sz="2400" dirty="0"/>
              <a:t>most significant anthropogenic positive RF term is CO2 followed by CH4, Tropospheric O3, Halocarbons, NO2, (natural) Solar irradiance variations, and black carbon effects on snow (lowering snow albedo).</a:t>
            </a:r>
          </a:p>
        </p:txBody>
      </p:sp>
    </p:spTree>
    <p:extLst>
      <p:ext uri="{BB962C8B-B14F-4D97-AF65-F5344CB8AC3E}">
        <p14:creationId xmlns:p14="http://schemas.microsoft.com/office/powerpoint/2010/main" val="3895397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pPr>
              <a:buFont typeface="Arial"/>
              <a:buChar char="•"/>
            </a:pPr>
            <a:r>
              <a:rPr lang="en-US" sz="2400" dirty="0"/>
              <a:t>4th most abundant element in the universe. </a:t>
            </a:r>
          </a:p>
          <a:p>
            <a:pPr>
              <a:buFont typeface="Arial"/>
              <a:buChar char="•"/>
            </a:pPr>
            <a:r>
              <a:rPr lang="en-US" sz="2400" dirty="0"/>
              <a:t>able to bond with itself and many other elements</a:t>
            </a:r>
          </a:p>
          <a:p>
            <a:pPr>
              <a:buFont typeface="Arial"/>
              <a:buChar char="•"/>
            </a:pPr>
            <a:r>
              <a:rPr lang="en-US" sz="2400" dirty="0"/>
              <a:t>forms over 10 million known compounds. </a:t>
            </a:r>
          </a:p>
          <a:p>
            <a:pPr>
              <a:buFont typeface="Arial"/>
              <a:buChar char="•"/>
            </a:pPr>
            <a:r>
              <a:rPr lang="en-US" sz="2400" dirty="0"/>
              <a:t>present </a:t>
            </a:r>
          </a:p>
          <a:p>
            <a:pPr lvl="1">
              <a:buFont typeface="Arial"/>
              <a:buChar char="•"/>
            </a:pPr>
            <a:r>
              <a:rPr lang="en-US" sz="2000" dirty="0"/>
              <a:t>in the atmosphere as CO2, CH4 </a:t>
            </a:r>
            <a:r>
              <a:rPr lang="en-US" sz="2000" dirty="0" err="1"/>
              <a:t>etc</a:t>
            </a:r>
            <a:r>
              <a:rPr lang="en-US" sz="2000" dirty="0"/>
              <a:t>)</a:t>
            </a:r>
          </a:p>
          <a:p>
            <a:pPr lvl="1">
              <a:buFont typeface="Arial"/>
              <a:buChar char="•"/>
            </a:pPr>
            <a:r>
              <a:rPr lang="en-US" sz="2000" dirty="0"/>
              <a:t>in all natural waters as dissolved CO2</a:t>
            </a:r>
          </a:p>
          <a:p>
            <a:pPr lvl="1">
              <a:buFont typeface="Arial"/>
              <a:buChar char="•"/>
            </a:pPr>
            <a:r>
              <a:rPr lang="en-US" sz="2000" dirty="0"/>
              <a:t>in various carbonates in rocks</a:t>
            </a:r>
          </a:p>
          <a:p>
            <a:pPr lvl="1">
              <a:buFont typeface="Arial"/>
              <a:buChar char="•"/>
            </a:pPr>
            <a:r>
              <a:rPr lang="en-US" sz="2000" dirty="0"/>
              <a:t>as organic molecules in living and dead organisms in the biosphere . </a:t>
            </a:r>
          </a:p>
        </p:txBody>
      </p:sp>
    </p:spTree>
    <p:extLst>
      <p:ext uri="{BB962C8B-B14F-4D97-AF65-F5344CB8AC3E}">
        <p14:creationId xmlns:p14="http://schemas.microsoft.com/office/powerpoint/2010/main" val="395771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Carbon in the Earth System</a:t>
            </a:r>
            <a:endParaRPr lang="en-US" dirty="0"/>
          </a:p>
        </p:txBody>
      </p:sp>
      <p:sp>
        <p:nvSpPr>
          <p:cNvPr id="3" name="Content Placeholder 2"/>
          <p:cNvSpPr>
            <a:spLocks noGrp="1"/>
          </p:cNvSpPr>
          <p:nvPr>
            <p:ph idx="1"/>
          </p:nvPr>
        </p:nvSpPr>
        <p:spPr/>
        <p:txBody>
          <a:bodyPr/>
          <a:lstStyle/>
          <a:p>
            <a:r>
              <a:rPr lang="en-US" sz="2400" dirty="0"/>
              <a:t>also important in </a:t>
            </a:r>
            <a:r>
              <a:rPr lang="en-US" sz="2400" dirty="0" err="1"/>
              <a:t>radiative</a:t>
            </a:r>
            <a:r>
              <a:rPr lang="en-US" sz="2400" dirty="0"/>
              <a:t> forcing </a:t>
            </a:r>
          </a:p>
          <a:p>
            <a:r>
              <a:rPr lang="en-US" sz="2400" dirty="0"/>
              <a:t>Directly</a:t>
            </a:r>
          </a:p>
          <a:p>
            <a:pPr>
              <a:buFont typeface="Arial"/>
              <a:buChar char="•"/>
            </a:pPr>
            <a:r>
              <a:rPr lang="en-US" sz="2400" dirty="0"/>
              <a:t>Halocarbons in the atmosphere </a:t>
            </a:r>
          </a:p>
          <a:p>
            <a:pPr>
              <a:buFont typeface="Arial"/>
              <a:buChar char="•"/>
            </a:pPr>
            <a:r>
              <a:rPr lang="en-US" sz="2400" dirty="0"/>
              <a:t>black carbon deposits on snow</a:t>
            </a:r>
          </a:p>
          <a:p>
            <a:r>
              <a:rPr lang="en-US" sz="2400" dirty="0"/>
              <a:t>indirectly </a:t>
            </a:r>
          </a:p>
          <a:p>
            <a:pPr>
              <a:buFont typeface="Arial"/>
              <a:buChar char="•"/>
            </a:pPr>
            <a:r>
              <a:rPr lang="en-US" sz="2400" dirty="0"/>
              <a:t>elsewhere (e.g. land cover change).</a:t>
            </a:r>
          </a:p>
          <a:p>
            <a:pPr>
              <a:buFont typeface="Arial"/>
              <a:buChar char="•"/>
            </a:pPr>
            <a:endParaRPr lang="en-US" sz="2400" dirty="0"/>
          </a:p>
          <a:p>
            <a:pPr>
              <a:buFont typeface="Arial"/>
              <a:buChar char="•"/>
            </a:pPr>
            <a:r>
              <a:rPr lang="en-US" sz="2400" dirty="0">
                <a:solidFill>
                  <a:srgbClr val="FF0000"/>
                </a:solidFill>
              </a:rPr>
              <a:t>SEE Le </a:t>
            </a:r>
            <a:r>
              <a:rPr lang="en-US" sz="2400" dirty="0" err="1">
                <a:solidFill>
                  <a:srgbClr val="FF0000"/>
                </a:solidFill>
              </a:rPr>
              <a:t>Quéré</a:t>
            </a:r>
            <a:r>
              <a:rPr lang="en-US" sz="2400" dirty="0">
                <a:solidFill>
                  <a:srgbClr val="FF0000"/>
                </a:solidFill>
              </a:rPr>
              <a:t> et al 2018 Global Carbon Budget 2018 for the most up-to-date figures including key details of HOW different components are estimated</a:t>
            </a:r>
          </a:p>
        </p:txBody>
      </p:sp>
    </p:spTree>
    <p:extLst>
      <p:ext uri="{BB962C8B-B14F-4D97-AF65-F5344CB8AC3E}">
        <p14:creationId xmlns:p14="http://schemas.microsoft.com/office/powerpoint/2010/main" val="2728839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Aims of lecture</a:t>
            </a:r>
            <a:endParaRPr lang="en-US" dirty="0"/>
          </a:p>
        </p:txBody>
      </p:sp>
      <p:sp>
        <p:nvSpPr>
          <p:cNvPr id="3" name="Content Placeholder 2"/>
          <p:cNvSpPr>
            <a:spLocks noGrp="1"/>
          </p:cNvSpPr>
          <p:nvPr>
            <p:ph idx="1"/>
          </p:nvPr>
        </p:nvSpPr>
        <p:spPr/>
        <p:txBody>
          <a:bodyPr/>
          <a:lstStyle/>
          <a:p>
            <a:r>
              <a:rPr lang="en-US" sz="2400" dirty="0"/>
              <a:t>In this lecture, we will:</a:t>
            </a:r>
          </a:p>
          <a:p>
            <a:pPr>
              <a:buFont typeface="Arial"/>
              <a:buChar char="•"/>
            </a:pPr>
            <a:r>
              <a:rPr lang="en-US" sz="2400" dirty="0"/>
              <a:t>consider the importance of understanding the science of climate change</a:t>
            </a:r>
          </a:p>
          <a:p>
            <a:pPr>
              <a:buFont typeface="Arial"/>
              <a:buChar char="•"/>
            </a:pPr>
            <a:r>
              <a:rPr lang="en-US" sz="2400" dirty="0"/>
              <a:t>look at basic principles of energy transfer in the earth system</a:t>
            </a:r>
          </a:p>
          <a:p>
            <a:pPr>
              <a:buFont typeface="Arial"/>
              <a:buChar char="•"/>
            </a:pPr>
            <a:r>
              <a:rPr lang="en-US" sz="2400" dirty="0"/>
              <a:t>examine greenhouse gases and their sources</a:t>
            </a:r>
          </a:p>
          <a:p>
            <a:pPr>
              <a:buFont typeface="Arial"/>
              <a:buChar char="•"/>
            </a:pPr>
            <a:r>
              <a:rPr lang="en-US" sz="2400" dirty="0"/>
              <a:t>look in detail at the terrestrial carbon cycle</a:t>
            </a:r>
          </a:p>
          <a:p>
            <a:pPr>
              <a:buFont typeface="Arial"/>
              <a:buChar char="•"/>
            </a:pPr>
            <a:r>
              <a:rPr lang="en-US" sz="2400" dirty="0"/>
              <a:t>provide an overview of relevant biogeochemical processes</a:t>
            </a:r>
          </a:p>
          <a:p>
            <a:pPr>
              <a:buFont typeface="Arial"/>
              <a:buChar char="•"/>
            </a:pPr>
            <a:r>
              <a:rPr lang="en-US" sz="2400" dirty="0"/>
              <a:t>look in some detail at photosynthesis and factors that limit this</a:t>
            </a:r>
          </a:p>
          <a:p>
            <a:endParaRPr lang="en-US" sz="2400" dirty="0"/>
          </a:p>
        </p:txBody>
      </p:sp>
    </p:spTree>
    <p:extLst>
      <p:ext uri="{BB962C8B-B14F-4D97-AF65-F5344CB8AC3E}">
        <p14:creationId xmlns:p14="http://schemas.microsoft.com/office/powerpoint/2010/main" val="190959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Atmospheric Carbon and Greenhouse Gases</a:t>
            </a:r>
            <a:endParaRPr lang="en-US" dirty="0"/>
          </a:p>
        </p:txBody>
      </p:sp>
      <p:pic>
        <p:nvPicPr>
          <p:cNvPr id="4" name="Content Placeholder 3"/>
          <p:cNvPicPr>
            <a:picLocks noGrp="1" noChangeAspect="1"/>
          </p:cNvPicPr>
          <p:nvPr>
            <p:ph idx="1"/>
          </p:nvPr>
        </p:nvPicPr>
        <p:blipFill>
          <a:blip r:embed="rId3"/>
          <a:srcRect l="-10878" r="-10878"/>
          <a:stretch>
            <a:fillRect/>
          </a:stretch>
        </p:blipFill>
        <p:spPr/>
      </p:pic>
      <p:grpSp>
        <p:nvGrpSpPr>
          <p:cNvPr id="6" name="Group 5">
            <a:extLst>
              <a:ext uri="{FF2B5EF4-FFF2-40B4-BE49-F238E27FC236}">
                <a16:creationId xmlns:a16="http://schemas.microsoft.com/office/drawing/2014/main" id="{00ED4D02-8F16-B64B-A7D3-9367D8672CCD}"/>
              </a:ext>
            </a:extLst>
          </p:cNvPr>
          <p:cNvGrpSpPr/>
          <p:nvPr/>
        </p:nvGrpSpPr>
        <p:grpSpPr>
          <a:xfrm>
            <a:off x="0" y="179437"/>
            <a:ext cx="10080625" cy="7237372"/>
            <a:chOff x="0" y="179437"/>
            <a:chExt cx="10080625" cy="7237372"/>
          </a:xfrm>
        </p:grpSpPr>
        <p:pic>
          <p:nvPicPr>
            <p:cNvPr id="3" name="Picture 2">
              <a:extLst>
                <a:ext uri="{FF2B5EF4-FFF2-40B4-BE49-F238E27FC236}">
                  <a16:creationId xmlns:a16="http://schemas.microsoft.com/office/drawing/2014/main" id="{AFF4FA49-10F3-4440-AD11-94D5843A5674}"/>
                </a:ext>
              </a:extLst>
            </p:cNvPr>
            <p:cNvPicPr>
              <a:picLocks noChangeAspect="1"/>
            </p:cNvPicPr>
            <p:nvPr/>
          </p:nvPicPr>
          <p:blipFill>
            <a:blip r:embed="rId4"/>
            <a:stretch>
              <a:fillRect/>
            </a:stretch>
          </p:blipFill>
          <p:spPr>
            <a:xfrm>
              <a:off x="0" y="179437"/>
              <a:ext cx="10080625" cy="7237372"/>
            </a:xfrm>
            <a:prstGeom prst="rect">
              <a:avLst/>
            </a:prstGeom>
          </p:spPr>
        </p:pic>
        <p:sp>
          <p:nvSpPr>
            <p:cNvPr id="5" name="TextBox 4">
              <a:extLst>
                <a:ext uri="{FF2B5EF4-FFF2-40B4-BE49-F238E27FC236}">
                  <a16:creationId xmlns:a16="http://schemas.microsoft.com/office/drawing/2014/main" id="{EC39665E-2827-634C-8954-71771E2AE9A7}"/>
                </a:ext>
              </a:extLst>
            </p:cNvPr>
            <p:cNvSpPr txBox="1"/>
            <p:nvPr/>
          </p:nvSpPr>
          <p:spPr>
            <a:xfrm>
              <a:off x="6710066" y="5940077"/>
              <a:ext cx="3116559" cy="378565"/>
            </a:xfrm>
            <a:prstGeom prst="rect">
              <a:avLst/>
            </a:prstGeom>
            <a:noFill/>
          </p:spPr>
          <p:txBody>
            <a:bodyPr wrap="none" rtlCol="0">
              <a:spAutoFit/>
            </a:bodyPr>
            <a:lstStyle/>
            <a:p>
              <a:r>
                <a:rPr lang="en-US" sz="2000" dirty="0"/>
                <a:t>From Le </a:t>
              </a:r>
              <a:r>
                <a:rPr lang="en-US" sz="2000" dirty="0" err="1"/>
                <a:t>Quéré</a:t>
              </a:r>
              <a:r>
                <a:rPr lang="en-US" sz="2000" dirty="0"/>
                <a:t> et al 2018</a:t>
              </a:r>
            </a:p>
          </p:txBody>
        </p:sp>
      </p:grpSp>
    </p:spTree>
    <p:extLst>
      <p:ext uri="{BB962C8B-B14F-4D97-AF65-F5344CB8AC3E}">
        <p14:creationId xmlns:p14="http://schemas.microsoft.com/office/powerpoint/2010/main" val="21553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Annual cycles</a:t>
            </a:r>
          </a:p>
        </p:txBody>
      </p:sp>
      <p:pic>
        <p:nvPicPr>
          <p:cNvPr id="5" name="Content Placeholder 4">
            <a:extLst>
              <a:ext uri="{FF2B5EF4-FFF2-40B4-BE49-F238E27FC236}">
                <a16:creationId xmlns:a16="http://schemas.microsoft.com/office/drawing/2014/main" id="{D1CB1133-93BA-DE43-AC87-BA2D2DAED800}"/>
              </a:ext>
            </a:extLst>
          </p:cNvPr>
          <p:cNvPicPr>
            <a:picLocks noGrp="1" noChangeAspect="1"/>
          </p:cNvPicPr>
          <p:nvPr>
            <p:ph idx="1"/>
          </p:nvPr>
        </p:nvPicPr>
        <p:blipFill>
          <a:blip r:embed="rId2"/>
          <a:stretch>
            <a:fillRect/>
          </a:stretch>
        </p:blipFill>
        <p:spPr>
          <a:xfrm>
            <a:off x="1655936" y="1562100"/>
            <a:ext cx="6430105" cy="4987925"/>
          </a:xfrm>
        </p:spPr>
      </p:pic>
      <p:sp>
        <p:nvSpPr>
          <p:cNvPr id="7" name="Rectangle 6">
            <a:extLst>
              <a:ext uri="{FF2B5EF4-FFF2-40B4-BE49-F238E27FC236}">
                <a16:creationId xmlns:a16="http://schemas.microsoft.com/office/drawing/2014/main" id="{1EB351F5-B35E-B044-8E57-9656803A2AA8}"/>
              </a:ext>
            </a:extLst>
          </p:cNvPr>
          <p:cNvSpPr/>
          <p:nvPr/>
        </p:nvSpPr>
        <p:spPr>
          <a:xfrm>
            <a:off x="2592040" y="6360742"/>
            <a:ext cx="5277977" cy="378565"/>
          </a:xfrm>
          <a:prstGeom prst="rect">
            <a:avLst/>
          </a:prstGeom>
        </p:spPr>
        <p:txBody>
          <a:bodyPr wrap="square">
            <a:spAutoFit/>
          </a:bodyPr>
          <a:lstStyle/>
          <a:p>
            <a:r>
              <a:rPr lang="en-US" sz="2000" dirty="0"/>
              <a:t>https://</a:t>
            </a:r>
            <a:r>
              <a:rPr lang="en-US" sz="2000" dirty="0" err="1"/>
              <a:t>www.esrl.noaa.gov</a:t>
            </a:r>
            <a:r>
              <a:rPr lang="en-US" sz="2000" dirty="0"/>
              <a:t>/</a:t>
            </a:r>
            <a:r>
              <a:rPr lang="en-US" sz="2000" dirty="0" err="1"/>
              <a:t>gmd</a:t>
            </a:r>
            <a:r>
              <a:rPr lang="en-US" sz="2000" dirty="0"/>
              <a:t>/</a:t>
            </a:r>
            <a:r>
              <a:rPr lang="en-US" sz="2000" dirty="0" err="1"/>
              <a:t>ccgg</a:t>
            </a:r>
            <a:r>
              <a:rPr lang="en-US" sz="2000" dirty="0"/>
              <a:t>/trends/</a:t>
            </a:r>
          </a:p>
        </p:txBody>
      </p:sp>
    </p:spTree>
    <p:extLst>
      <p:ext uri="{BB962C8B-B14F-4D97-AF65-F5344CB8AC3E}">
        <p14:creationId xmlns:p14="http://schemas.microsoft.com/office/powerpoint/2010/main" val="3280865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emissions (2006)</a:t>
            </a:r>
          </a:p>
        </p:txBody>
      </p:sp>
      <p:pic>
        <p:nvPicPr>
          <p:cNvPr id="4" name="Content Placeholder 3"/>
          <p:cNvPicPr>
            <a:picLocks noGrp="1" noChangeAspect="1"/>
          </p:cNvPicPr>
          <p:nvPr>
            <p:ph idx="1"/>
          </p:nvPr>
        </p:nvPicPr>
        <p:blipFill>
          <a:blip r:embed="rId3"/>
          <a:srcRect l="-42178" r="-42178"/>
          <a:stretch>
            <a:fillRect/>
          </a:stretch>
        </p:blipFill>
        <p:spPr/>
      </p:pic>
      <p:grpSp>
        <p:nvGrpSpPr>
          <p:cNvPr id="6" name="Group 5">
            <a:extLst>
              <a:ext uri="{FF2B5EF4-FFF2-40B4-BE49-F238E27FC236}">
                <a16:creationId xmlns:a16="http://schemas.microsoft.com/office/drawing/2014/main" id="{6378F3A7-6F5A-9049-851D-0172671FECE9}"/>
              </a:ext>
            </a:extLst>
          </p:cNvPr>
          <p:cNvGrpSpPr/>
          <p:nvPr/>
        </p:nvGrpSpPr>
        <p:grpSpPr>
          <a:xfrm>
            <a:off x="29328" y="0"/>
            <a:ext cx="10021969" cy="7559675"/>
            <a:chOff x="29328" y="0"/>
            <a:chExt cx="10021969" cy="7559675"/>
          </a:xfrm>
        </p:grpSpPr>
        <p:pic>
          <p:nvPicPr>
            <p:cNvPr id="3" name="Picture 2">
              <a:extLst>
                <a:ext uri="{FF2B5EF4-FFF2-40B4-BE49-F238E27FC236}">
                  <a16:creationId xmlns:a16="http://schemas.microsoft.com/office/drawing/2014/main" id="{6566EAFF-F452-F84D-B60E-995119EC1423}"/>
                </a:ext>
              </a:extLst>
            </p:cNvPr>
            <p:cNvPicPr>
              <a:picLocks noChangeAspect="1"/>
            </p:cNvPicPr>
            <p:nvPr/>
          </p:nvPicPr>
          <p:blipFill>
            <a:blip r:embed="rId4"/>
            <a:stretch>
              <a:fillRect/>
            </a:stretch>
          </p:blipFill>
          <p:spPr>
            <a:xfrm>
              <a:off x="29328" y="0"/>
              <a:ext cx="10021969" cy="7559675"/>
            </a:xfrm>
            <a:prstGeom prst="rect">
              <a:avLst/>
            </a:prstGeom>
          </p:spPr>
        </p:pic>
        <p:sp>
          <p:nvSpPr>
            <p:cNvPr id="5" name="TextBox 4">
              <a:extLst>
                <a:ext uri="{FF2B5EF4-FFF2-40B4-BE49-F238E27FC236}">
                  <a16:creationId xmlns:a16="http://schemas.microsoft.com/office/drawing/2014/main" id="{A17E152A-978B-E84F-8D6E-17896DDAD434}"/>
                </a:ext>
              </a:extLst>
            </p:cNvPr>
            <p:cNvSpPr txBox="1"/>
            <p:nvPr/>
          </p:nvSpPr>
          <p:spPr>
            <a:xfrm>
              <a:off x="55589" y="7223799"/>
              <a:ext cx="7774628" cy="292709"/>
            </a:xfrm>
            <a:prstGeom prst="rect">
              <a:avLst/>
            </a:prstGeom>
            <a:noFill/>
          </p:spPr>
          <p:txBody>
            <a:bodyPr wrap="none" rtlCol="0">
              <a:spAutoFit/>
            </a:bodyPr>
            <a:lstStyle/>
            <a:p>
              <a:r>
                <a:rPr lang="en-US" sz="1400" dirty="0"/>
                <a:t>https://</a:t>
              </a:r>
              <a:r>
                <a:rPr lang="en-US" sz="1400" dirty="0" err="1"/>
                <a:t>www.epa.gov</a:t>
              </a:r>
              <a:r>
                <a:rPr lang="en-US" sz="1400" dirty="0"/>
                <a:t>/climate-indicators/climate-change-indicators-us-greenhouse-gas-emissions</a:t>
              </a:r>
            </a:p>
          </p:txBody>
        </p:sp>
      </p:grpSp>
    </p:spTree>
    <p:extLst>
      <p:ext uri="{BB962C8B-B14F-4D97-AF65-F5344CB8AC3E}">
        <p14:creationId xmlns:p14="http://schemas.microsoft.com/office/powerpoint/2010/main" val="58918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sp>
        <p:nvSpPr>
          <p:cNvPr id="7" name="Rectangle 6">
            <a:extLst>
              <a:ext uri="{FF2B5EF4-FFF2-40B4-BE49-F238E27FC236}">
                <a16:creationId xmlns:a16="http://schemas.microsoft.com/office/drawing/2014/main" id="{5374D427-BA42-B545-9FB3-D347595E2BA1}"/>
              </a:ext>
            </a:extLst>
          </p:cNvPr>
          <p:cNvSpPr/>
          <p:nvPr/>
        </p:nvSpPr>
        <p:spPr>
          <a:xfrm>
            <a:off x="1727944" y="5315685"/>
            <a:ext cx="2917452" cy="951030"/>
          </a:xfrm>
          <a:prstGeom prst="rect">
            <a:avLst/>
          </a:prstGeom>
        </p:spPr>
        <p:txBody>
          <a:bodyPr wrap="square">
            <a:spAutoFit/>
          </a:bodyPr>
          <a:lstStyle/>
          <a:p>
            <a:r>
              <a:rPr lang="en-GB" sz="2000" dirty="0">
                <a:solidFill>
                  <a:srgbClr val="333333"/>
                </a:solidFill>
                <a:latin typeface="arial" panose="020B0604020202020204" pitchFamily="34" charset="0"/>
              </a:rPr>
              <a:t>Marland, G., T.A. Boden, and R. J. Andres. 2005.</a:t>
            </a:r>
            <a:endParaRPr lang="en-US" sz="2000" dirty="0"/>
          </a:p>
        </p:txBody>
      </p:sp>
      <p:pic>
        <p:nvPicPr>
          <p:cNvPr id="8" name="Picture 7">
            <a:extLst>
              <a:ext uri="{FF2B5EF4-FFF2-40B4-BE49-F238E27FC236}">
                <a16:creationId xmlns:a16="http://schemas.microsoft.com/office/drawing/2014/main" id="{844E2F14-41F8-DF49-9BF6-2A17BCD1BF09}"/>
              </a:ext>
            </a:extLst>
          </p:cNvPr>
          <p:cNvPicPr>
            <a:picLocks noChangeAspect="1"/>
          </p:cNvPicPr>
          <p:nvPr/>
        </p:nvPicPr>
        <p:blipFill>
          <a:blip r:embed="rId3"/>
          <a:stretch>
            <a:fillRect/>
          </a:stretch>
        </p:blipFill>
        <p:spPr>
          <a:xfrm>
            <a:off x="143767" y="-5004"/>
            <a:ext cx="9936857" cy="7559675"/>
          </a:xfrm>
          <a:prstGeom prst="rect">
            <a:avLst/>
          </a:prstGeom>
        </p:spPr>
      </p:pic>
      <p:sp>
        <p:nvSpPr>
          <p:cNvPr id="9" name="Content Placeholder 8">
            <a:extLst>
              <a:ext uri="{FF2B5EF4-FFF2-40B4-BE49-F238E27FC236}">
                <a16:creationId xmlns:a16="http://schemas.microsoft.com/office/drawing/2014/main" id="{B3DBB3D0-EC77-0E41-A992-BB7E85FBA4CD}"/>
              </a:ext>
            </a:extLst>
          </p:cNvPr>
          <p:cNvSpPr>
            <a:spLocks noGrp="1"/>
          </p:cNvSpPr>
          <p:nvPr>
            <p:ph idx="1"/>
          </p:nvPr>
        </p:nvSpPr>
        <p:spPr/>
        <p:txBody>
          <a:bodyPr/>
          <a:lstStyle/>
          <a:p>
            <a:endParaRPr lang="en-US"/>
          </a:p>
        </p:txBody>
      </p:sp>
      <p:sp>
        <p:nvSpPr>
          <p:cNvPr id="10" name="Rectangle 9">
            <a:extLst>
              <a:ext uri="{FF2B5EF4-FFF2-40B4-BE49-F238E27FC236}">
                <a16:creationId xmlns:a16="http://schemas.microsoft.com/office/drawing/2014/main" id="{CEFC1ABD-7B3B-3E47-B9B0-6DBD489C4F92}"/>
              </a:ext>
            </a:extLst>
          </p:cNvPr>
          <p:cNvSpPr/>
          <p:nvPr/>
        </p:nvSpPr>
        <p:spPr>
          <a:xfrm>
            <a:off x="6840512" y="7092205"/>
            <a:ext cx="2917452" cy="378565"/>
          </a:xfrm>
          <a:prstGeom prst="rect">
            <a:avLst/>
          </a:prstGeom>
        </p:spPr>
        <p:txBody>
          <a:bodyPr wrap="square">
            <a:spAutoFit/>
          </a:bodyPr>
          <a:lstStyle/>
          <a:p>
            <a:r>
              <a:rPr lang="en-GB" sz="2000" dirty="0">
                <a:solidFill>
                  <a:srgbClr val="333333"/>
                </a:solidFill>
                <a:latin typeface="arial" panose="020B0604020202020204" pitchFamily="34" charset="0"/>
              </a:rPr>
              <a:t>Le </a:t>
            </a:r>
            <a:r>
              <a:rPr lang="en-GB" sz="2000" dirty="0" err="1">
                <a:solidFill>
                  <a:srgbClr val="333333"/>
                </a:solidFill>
                <a:latin typeface="arial" panose="020B0604020202020204" pitchFamily="34" charset="0"/>
              </a:rPr>
              <a:t>Quéré</a:t>
            </a:r>
            <a:r>
              <a:rPr lang="en-GB" sz="2000" dirty="0">
                <a:solidFill>
                  <a:srgbClr val="333333"/>
                </a:solidFill>
                <a:latin typeface="arial" panose="020B0604020202020204" pitchFamily="34" charset="0"/>
              </a:rPr>
              <a:t> et al. 2018</a:t>
            </a:r>
            <a:endParaRPr lang="en-US" sz="2000" dirty="0"/>
          </a:p>
        </p:txBody>
      </p:sp>
    </p:spTree>
    <p:extLst>
      <p:ext uri="{BB962C8B-B14F-4D97-AF65-F5344CB8AC3E}">
        <p14:creationId xmlns:p14="http://schemas.microsoft.com/office/powerpoint/2010/main" val="737689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trends</a:t>
            </a:r>
          </a:p>
        </p:txBody>
      </p:sp>
      <p:pic>
        <p:nvPicPr>
          <p:cNvPr id="4" name="Picture 3">
            <a:extLst>
              <a:ext uri="{FF2B5EF4-FFF2-40B4-BE49-F238E27FC236}">
                <a16:creationId xmlns:a16="http://schemas.microsoft.com/office/drawing/2014/main" id="{1F614814-FE20-B44D-8441-113A7F2AAD51}"/>
              </a:ext>
            </a:extLst>
          </p:cNvPr>
          <p:cNvPicPr>
            <a:picLocks noChangeAspect="1"/>
          </p:cNvPicPr>
          <p:nvPr/>
        </p:nvPicPr>
        <p:blipFill>
          <a:blip r:embed="rId2"/>
          <a:stretch>
            <a:fillRect/>
          </a:stretch>
        </p:blipFill>
        <p:spPr>
          <a:xfrm>
            <a:off x="0" y="456408"/>
            <a:ext cx="10080625" cy="7042294"/>
          </a:xfrm>
          <a:prstGeom prst="rect">
            <a:avLst/>
          </a:prstGeom>
        </p:spPr>
      </p:pic>
      <p:sp>
        <p:nvSpPr>
          <p:cNvPr id="7" name="Rectangle 6">
            <a:extLst>
              <a:ext uri="{FF2B5EF4-FFF2-40B4-BE49-F238E27FC236}">
                <a16:creationId xmlns:a16="http://schemas.microsoft.com/office/drawing/2014/main" id="{5374D427-BA42-B545-9FB3-D347595E2BA1}"/>
              </a:ext>
            </a:extLst>
          </p:cNvPr>
          <p:cNvSpPr/>
          <p:nvPr/>
        </p:nvSpPr>
        <p:spPr>
          <a:xfrm>
            <a:off x="6840512" y="6732165"/>
            <a:ext cx="2917452" cy="378565"/>
          </a:xfrm>
          <a:prstGeom prst="rect">
            <a:avLst/>
          </a:prstGeom>
        </p:spPr>
        <p:txBody>
          <a:bodyPr wrap="square">
            <a:spAutoFit/>
          </a:bodyPr>
          <a:lstStyle/>
          <a:p>
            <a:r>
              <a:rPr lang="en-GB" sz="2000" dirty="0">
                <a:solidFill>
                  <a:srgbClr val="333333"/>
                </a:solidFill>
                <a:latin typeface="arial" panose="020B0604020202020204" pitchFamily="34" charset="0"/>
              </a:rPr>
              <a:t>Le </a:t>
            </a:r>
            <a:r>
              <a:rPr lang="en-GB" sz="2000" dirty="0" err="1">
                <a:solidFill>
                  <a:srgbClr val="333333"/>
                </a:solidFill>
                <a:latin typeface="arial" panose="020B0604020202020204" pitchFamily="34" charset="0"/>
              </a:rPr>
              <a:t>Quéré</a:t>
            </a:r>
            <a:r>
              <a:rPr lang="en-GB" sz="2000" dirty="0">
                <a:solidFill>
                  <a:srgbClr val="333333"/>
                </a:solidFill>
                <a:latin typeface="arial" panose="020B0604020202020204" pitchFamily="34" charset="0"/>
              </a:rPr>
              <a:t> et al. 2018</a:t>
            </a:r>
            <a:endParaRPr lang="en-US" sz="2000" dirty="0"/>
          </a:p>
        </p:txBody>
      </p:sp>
    </p:spTree>
    <p:extLst>
      <p:ext uri="{BB962C8B-B14F-4D97-AF65-F5344CB8AC3E}">
        <p14:creationId xmlns:p14="http://schemas.microsoft.com/office/powerpoint/2010/main" val="266810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Methane </a:t>
            </a:r>
          </a:p>
        </p:txBody>
      </p:sp>
      <p:pic>
        <p:nvPicPr>
          <p:cNvPr id="4" name="Content Placeholder 3"/>
          <p:cNvPicPr>
            <a:picLocks noGrp="1" noChangeAspect="1"/>
          </p:cNvPicPr>
          <p:nvPr>
            <p:ph idx="1"/>
          </p:nvPr>
        </p:nvPicPr>
        <p:blipFill>
          <a:blip r:embed="rId2"/>
          <a:srcRect t="1491" b="1491"/>
          <a:stretch>
            <a:fillRect/>
          </a:stretch>
        </p:blipFill>
        <p:spPr/>
      </p:pic>
    </p:spTree>
    <p:extLst>
      <p:ext uri="{BB962C8B-B14F-4D97-AF65-F5344CB8AC3E}">
        <p14:creationId xmlns:p14="http://schemas.microsoft.com/office/powerpoint/2010/main" val="3913376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NO2</a:t>
            </a:r>
          </a:p>
        </p:txBody>
      </p:sp>
      <p:sp>
        <p:nvSpPr>
          <p:cNvPr id="3" name="Content Placeholder 2"/>
          <p:cNvSpPr>
            <a:spLocks noGrp="1"/>
          </p:cNvSpPr>
          <p:nvPr>
            <p:ph idx="1"/>
          </p:nvPr>
        </p:nvSpPr>
        <p:spPr/>
        <p:txBody>
          <a:bodyPr/>
          <a:lstStyle/>
          <a:p>
            <a:r>
              <a:rPr lang="en-US" dirty="0"/>
              <a:t>Anthropogenic activity accounts for around 30% of N2O, with tropical soils and oceanic release account for the majority of the remainder</a:t>
            </a:r>
          </a:p>
        </p:txBody>
      </p:sp>
    </p:spTree>
    <p:extLst>
      <p:ext uri="{BB962C8B-B14F-4D97-AF65-F5344CB8AC3E}">
        <p14:creationId xmlns:p14="http://schemas.microsoft.com/office/powerpoint/2010/main" val="3026914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halocarbons</a:t>
            </a:r>
          </a:p>
        </p:txBody>
      </p:sp>
      <p:sp>
        <p:nvSpPr>
          <p:cNvPr id="3" name="Content Placeholder 2"/>
          <p:cNvSpPr>
            <a:spLocks noGrp="1"/>
          </p:cNvSpPr>
          <p:nvPr>
            <p:ph idx="1"/>
          </p:nvPr>
        </p:nvSpPr>
        <p:spPr/>
        <p:txBody>
          <a:bodyPr/>
          <a:lstStyle/>
          <a:p>
            <a:r>
              <a:rPr lang="en-US" dirty="0"/>
              <a:t>Refrigerants, aerosols …</a:t>
            </a:r>
          </a:p>
          <a:p>
            <a:endParaRPr lang="en-US" dirty="0"/>
          </a:p>
          <a:p>
            <a:r>
              <a:rPr lang="en-US" dirty="0"/>
              <a:t>Limited by “Montreal Protocol on substances that deplete the Ozone Layer”</a:t>
            </a:r>
          </a:p>
          <a:p>
            <a:endParaRPr lang="en-US" dirty="0"/>
          </a:p>
          <a:p>
            <a:r>
              <a:rPr lang="en-US" dirty="0"/>
              <a:t>Despite control, their continued presence in the atmosphere is of continuing concern for Ozone depletion as well as their role as GHGs.</a:t>
            </a:r>
          </a:p>
          <a:p>
            <a:endParaRPr lang="en-US" dirty="0"/>
          </a:p>
        </p:txBody>
      </p:sp>
    </p:spTree>
    <p:extLst>
      <p:ext uri="{BB962C8B-B14F-4D97-AF65-F5344CB8AC3E}">
        <p14:creationId xmlns:p14="http://schemas.microsoft.com/office/powerpoint/2010/main" val="3960841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Terrestrial Carbon</a:t>
            </a:r>
            <a:endParaRPr lang="en-US" dirty="0"/>
          </a:p>
        </p:txBody>
      </p:sp>
      <p:sp>
        <p:nvSpPr>
          <p:cNvPr id="3" name="Content Placeholder 2"/>
          <p:cNvSpPr>
            <a:spLocks noGrp="1"/>
          </p:cNvSpPr>
          <p:nvPr>
            <p:ph idx="1"/>
          </p:nvPr>
        </p:nvSpPr>
        <p:spPr/>
        <p:txBody>
          <a:bodyPr/>
          <a:lstStyle/>
          <a:p>
            <a:r>
              <a:rPr lang="en-US" dirty="0"/>
              <a:t>carbon that is stored in the vegetation and soils of the Earth’s land surface</a:t>
            </a:r>
          </a:p>
          <a:p>
            <a:endParaRPr lang="en-US" dirty="0"/>
          </a:p>
          <a:p>
            <a:r>
              <a:rPr lang="en-US" dirty="0"/>
              <a:t>The Earth Systems Science:</a:t>
            </a:r>
          </a:p>
          <a:p>
            <a:r>
              <a:rPr lang="en-US" dirty="0"/>
              <a:t>Maintain focus on interactions between different spheres, but understand processes and interactions within each sphere.</a:t>
            </a:r>
          </a:p>
        </p:txBody>
      </p:sp>
    </p:spTree>
    <p:extLst>
      <p:ext uri="{BB962C8B-B14F-4D97-AF65-F5344CB8AC3E}">
        <p14:creationId xmlns:p14="http://schemas.microsoft.com/office/powerpoint/2010/main" val="4081179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Terrestrial Carbon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Justification:</a:t>
            </a:r>
          </a:p>
          <a:p>
            <a:pPr marL="857250" lvl="1" indent="-457200">
              <a:buFont typeface="Arial"/>
              <a:buChar char="•"/>
            </a:pPr>
            <a:r>
              <a:rPr lang="en-US" dirty="0"/>
              <a:t>major role it plays in anthropogenic climate change. </a:t>
            </a:r>
          </a:p>
          <a:p>
            <a:pPr marL="457200" indent="-457200">
              <a:buFont typeface="Arial"/>
              <a:buChar char="•"/>
            </a:pPr>
            <a:r>
              <a:rPr lang="en-US" dirty="0"/>
              <a:t>Also: </a:t>
            </a:r>
          </a:p>
          <a:p>
            <a:pPr marL="857250" lvl="1" indent="-457200">
              <a:buFont typeface="Arial"/>
              <a:buChar char="•"/>
            </a:pPr>
            <a:r>
              <a:rPr lang="en-US" dirty="0"/>
              <a:t>the role that terrestrial vegetation plays in biodiversity; </a:t>
            </a:r>
          </a:p>
          <a:p>
            <a:pPr marL="857250" lvl="1" indent="-457200">
              <a:buFont typeface="Arial"/>
              <a:buChar char="•"/>
            </a:pPr>
            <a:r>
              <a:rPr lang="en-US" dirty="0"/>
              <a:t>role of vegetation in providing food and fuel.</a:t>
            </a:r>
          </a:p>
        </p:txBody>
      </p:sp>
    </p:spTree>
    <p:extLst>
      <p:ext uri="{BB962C8B-B14F-4D97-AF65-F5344CB8AC3E}">
        <p14:creationId xmlns:p14="http://schemas.microsoft.com/office/powerpoint/2010/main" val="1156233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a:t>Terrestrial Climate and Climate Change</a:t>
            </a:r>
            <a:endParaRPr lang="en-US" sz="3600" dirty="0"/>
          </a:p>
        </p:txBody>
      </p:sp>
      <p:sp>
        <p:nvSpPr>
          <p:cNvPr id="3" name="Content Placeholder 2"/>
          <p:cNvSpPr>
            <a:spLocks noGrp="1"/>
          </p:cNvSpPr>
          <p:nvPr>
            <p:ph idx="1"/>
          </p:nvPr>
        </p:nvSpPr>
        <p:spPr/>
        <p:txBody>
          <a:bodyPr/>
          <a:lstStyle/>
          <a:p>
            <a:r>
              <a:rPr lang="en-US" i="1" dirty="0"/>
              <a:t>“(C)</a:t>
            </a:r>
            <a:r>
              <a:rPr lang="en-US" i="1" dirty="0" err="1"/>
              <a:t>limate</a:t>
            </a:r>
            <a:r>
              <a:rPr lang="en-US" i="1" dirty="0"/>
              <a:t> change is a defining issue of our generation. Our responses to the challenges of climate change - accurate prediction, equitable adaptation, and efficient mitigation - will influence the quality of life for ... the world, for generations to come.”</a:t>
            </a:r>
            <a:r>
              <a:rPr lang="en-US" dirty="0"/>
              <a:t> (NASA, 2010).</a:t>
            </a:r>
          </a:p>
          <a:p>
            <a:endParaRPr lang="en-US" dirty="0"/>
          </a:p>
        </p:txBody>
      </p:sp>
    </p:spTree>
    <p:extLst>
      <p:ext uri="{BB962C8B-B14F-4D97-AF65-F5344CB8AC3E}">
        <p14:creationId xmlns:p14="http://schemas.microsoft.com/office/powerpoint/2010/main" val="266058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Carbon Cycle</a:t>
            </a:r>
            <a:endParaRPr lang="en-US" dirty="0"/>
          </a:p>
        </p:txBody>
      </p:sp>
      <p:pic>
        <p:nvPicPr>
          <p:cNvPr id="4" name="Content Placeholder 3"/>
          <p:cNvPicPr>
            <a:picLocks noGrp="1" noChangeAspect="1"/>
          </p:cNvPicPr>
          <p:nvPr>
            <p:ph idx="1"/>
          </p:nvPr>
        </p:nvPicPr>
        <p:blipFill>
          <a:blip r:embed="rId3"/>
          <a:srcRect l="-10598" r="-10598"/>
          <a:stretch>
            <a:fillRect/>
          </a:stretch>
        </p:blipFill>
        <p:spPr/>
      </p:pic>
    </p:spTree>
    <p:extLst>
      <p:ext uri="{BB962C8B-B14F-4D97-AF65-F5344CB8AC3E}">
        <p14:creationId xmlns:p14="http://schemas.microsoft.com/office/powerpoint/2010/main" val="2704255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CO2 growth rate</a:t>
            </a:r>
          </a:p>
        </p:txBody>
      </p:sp>
      <p:pic>
        <p:nvPicPr>
          <p:cNvPr id="4" name="Content Placeholder 3"/>
          <p:cNvPicPr>
            <a:picLocks noGrp="1" noChangeAspect="1"/>
          </p:cNvPicPr>
          <p:nvPr>
            <p:ph idx="1"/>
          </p:nvPr>
        </p:nvPicPr>
        <p:blipFill>
          <a:blip r:embed="rId3"/>
          <a:srcRect l="-20239" r="-20239"/>
          <a:stretch>
            <a:fillRect/>
          </a:stretch>
        </p:blipFill>
        <p:spPr/>
      </p:pic>
    </p:spTree>
    <p:extLst>
      <p:ext uri="{BB962C8B-B14F-4D97-AF65-F5344CB8AC3E}">
        <p14:creationId xmlns:p14="http://schemas.microsoft.com/office/powerpoint/2010/main" val="2873565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Carbon Cycle</a:t>
            </a:r>
          </a:p>
        </p:txBody>
      </p:sp>
      <p:pic>
        <p:nvPicPr>
          <p:cNvPr id="4" name="Content Placeholder 3"/>
          <p:cNvPicPr>
            <a:picLocks noGrp="1" noChangeAspect="1"/>
          </p:cNvPicPr>
          <p:nvPr>
            <p:ph idx="1"/>
          </p:nvPr>
        </p:nvPicPr>
        <p:blipFill>
          <a:blip r:embed="rId3"/>
          <a:srcRect l="-5058" r="-5058"/>
          <a:stretch>
            <a:fillRect/>
          </a:stretch>
        </p:blipFill>
        <p:spPr/>
      </p:pic>
    </p:spTree>
    <p:extLst>
      <p:ext uri="{BB962C8B-B14F-4D97-AF65-F5344CB8AC3E}">
        <p14:creationId xmlns:p14="http://schemas.microsoft.com/office/powerpoint/2010/main" val="2948503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2771"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B5C44AE7-99F5-7C42-9910-CDD36BB229D4}" type="slidenum">
              <a:rPr lang="en-GB" sz="1500">
                <a:solidFill>
                  <a:srgbClr val="FFFFFF"/>
                </a:solidFill>
              </a:rPr>
              <a:pPr eaLnBrk="1" hangingPunct="1"/>
              <a:t>33</a:t>
            </a:fld>
            <a:endParaRPr lang="en-GB" sz="1500">
              <a:solidFill>
                <a:srgbClr val="FFFFFF"/>
              </a:solidFill>
            </a:endParaRPr>
          </a:p>
        </p:txBody>
      </p:sp>
      <p:pic>
        <p:nvPicPr>
          <p:cNvPr id="32772" name="Picture 9" descr="C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1200"/>
            <a:ext cx="10080625" cy="5435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3" name="Rectangle 2"/>
          <p:cNvSpPr>
            <a:spLocks noGrp="1" noChangeArrowheads="1"/>
          </p:cNvSpPr>
          <p:nvPr>
            <p:ph type="title"/>
          </p:nvPr>
        </p:nvSpPr>
        <p:spPr/>
        <p:txBody>
          <a:bodyPr/>
          <a:lstStyle/>
          <a:p>
            <a:pPr eaLnBrk="1" hangingPunct="1"/>
            <a:r>
              <a:rPr lang="en-GB">
                <a:latin typeface="Arial" charset="0"/>
              </a:rPr>
              <a:t>The global carbon cycle for the 1990s</a:t>
            </a:r>
            <a:endParaRPr lang="en-US">
              <a:latin typeface="Arial" charset="0"/>
            </a:endParaRPr>
          </a:p>
        </p:txBody>
      </p:sp>
      <p:sp>
        <p:nvSpPr>
          <p:cNvPr id="32776" name="Text Box 7"/>
          <p:cNvSpPr txBox="1">
            <a:spLocks noChangeArrowheads="1"/>
          </p:cNvSpPr>
          <p:nvPr/>
        </p:nvSpPr>
        <p:spPr bwMode="auto">
          <a:xfrm>
            <a:off x="3829237" y="6255982"/>
            <a:ext cx="6251388" cy="404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dirty="0">
                <a:solidFill>
                  <a:srgbClr val="FFFFFF"/>
                </a:solidFill>
                <a:latin typeface="Arial" charset="0"/>
              </a:rPr>
              <a:t>Values from IPCC 2007. Units: </a:t>
            </a:r>
            <a:r>
              <a:rPr lang="en-GB" sz="2000" dirty="0" err="1">
                <a:solidFill>
                  <a:srgbClr val="FFFFFF"/>
                </a:solidFill>
                <a:latin typeface="Arial" charset="0"/>
              </a:rPr>
              <a:t>Gigatons</a:t>
            </a:r>
            <a:r>
              <a:rPr lang="en-GB" sz="2000" dirty="0">
                <a:solidFill>
                  <a:srgbClr val="FFFFFF"/>
                </a:solidFill>
                <a:latin typeface="Arial" charset="0"/>
              </a:rPr>
              <a:t> of carbon/ </a:t>
            </a:r>
            <a:r>
              <a:rPr lang="en-GB" sz="2000" dirty="0" err="1">
                <a:solidFill>
                  <a:srgbClr val="FFFFFF"/>
                </a:solidFill>
                <a:latin typeface="Arial" charset="0"/>
              </a:rPr>
              <a:t>yr</a:t>
            </a:r>
            <a:r>
              <a:rPr lang="en-GB" sz="2000" dirty="0">
                <a:solidFill>
                  <a:srgbClr val="FFFFFF"/>
                </a:solidFill>
                <a:latin typeface="Arial" charset="0"/>
              </a:rPr>
              <a:t> </a:t>
            </a:r>
            <a:endParaRPr lang="en-US" sz="2000" dirty="0">
              <a:solidFill>
                <a:srgbClr val="FFFFFF"/>
              </a:solidFill>
              <a:latin typeface="Arial" charset="0"/>
            </a:endParaRPr>
          </a:p>
        </p:txBody>
      </p:sp>
    </p:spTree>
    <p:extLst>
      <p:ext uri="{BB962C8B-B14F-4D97-AF65-F5344CB8AC3E}">
        <p14:creationId xmlns:p14="http://schemas.microsoft.com/office/powerpoint/2010/main" val="892899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3795"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CD1FCD3B-93E5-4247-95F4-0C923C994C5B}" type="slidenum">
              <a:rPr lang="en-GB" sz="1500">
                <a:solidFill>
                  <a:srgbClr val="FFFFFF"/>
                </a:solidFill>
              </a:rPr>
              <a:pPr eaLnBrk="1" hangingPunct="1"/>
              <a:t>34</a:t>
            </a:fld>
            <a:endParaRPr lang="en-GB" sz="1500">
              <a:solidFill>
                <a:srgbClr val="FFFFFF"/>
              </a:solidFill>
            </a:endParaRPr>
          </a:p>
        </p:txBody>
      </p:sp>
      <p:sp>
        <p:nvSpPr>
          <p:cNvPr id="578597" name="Rectangle 37"/>
          <p:cNvSpPr>
            <a:spLocks noChangeArrowheads="1"/>
          </p:cNvSpPr>
          <p:nvPr/>
        </p:nvSpPr>
        <p:spPr bwMode="auto">
          <a:xfrm>
            <a:off x="5514592" y="1543434"/>
            <a:ext cx="1589099" cy="1111203"/>
          </a:xfrm>
          <a:prstGeom prst="rect">
            <a:avLst/>
          </a:prstGeom>
          <a:solidFill>
            <a:srgbClr val="00FF00"/>
          </a:solidFill>
          <a:ln w="9525">
            <a:solidFill>
              <a:schemeClr val="tx1"/>
            </a:solidFill>
            <a:miter lim="800000"/>
            <a:headEnd/>
            <a:tailEnd/>
          </a:ln>
        </p:spPr>
        <p:txBody>
          <a:bodyPr wrap="none" lIns="100794" tIns="50397" rIns="100794" bIns="50397" anchor="ctr"/>
          <a:lstStyle/>
          <a:p>
            <a:pPr algn="ctr">
              <a:spcBef>
                <a:spcPct val="20000"/>
              </a:spcBef>
            </a:pPr>
            <a:br>
              <a:rPr lang="en-GB" sz="1800" b="1"/>
            </a:br>
            <a:r>
              <a:rPr lang="en-GB" sz="1800" b="1"/>
              <a:t>High</a:t>
            </a:r>
          </a:p>
          <a:p>
            <a:pPr algn="ctr"/>
            <a:endParaRPr lang="en-GB" sz="1800" b="1"/>
          </a:p>
          <a:p>
            <a:pPr algn="ctr"/>
            <a:r>
              <a:rPr lang="en-GB" sz="1800" b="1"/>
              <a:t>Residual land </a:t>
            </a:r>
            <a:br>
              <a:rPr lang="en-GB" sz="1800" b="1"/>
            </a:br>
            <a:r>
              <a:rPr lang="en-GB" sz="1800" b="1"/>
              <a:t>sink</a:t>
            </a:r>
          </a:p>
          <a:p>
            <a:pPr algn="ctr"/>
            <a:endParaRPr lang="en-GB" sz="2000"/>
          </a:p>
        </p:txBody>
      </p:sp>
      <p:grpSp>
        <p:nvGrpSpPr>
          <p:cNvPr id="2" name="Group 23"/>
          <p:cNvGrpSpPr>
            <a:grpSpLocks/>
          </p:cNvGrpSpPr>
          <p:nvPr/>
        </p:nvGrpSpPr>
        <p:grpSpPr bwMode="auto">
          <a:xfrm>
            <a:off x="5514592" y="1543434"/>
            <a:ext cx="1589099" cy="1825172"/>
            <a:chOff x="3151" y="882"/>
            <a:chExt cx="908" cy="1043"/>
          </a:xfrm>
        </p:grpSpPr>
        <p:sp>
          <p:nvSpPr>
            <p:cNvPr id="33841" name="Rectangle 24"/>
            <p:cNvSpPr>
              <a:spLocks noChangeArrowheads="1"/>
            </p:cNvSpPr>
            <p:nvPr/>
          </p:nvSpPr>
          <p:spPr bwMode="auto">
            <a:xfrm>
              <a:off x="3151" y="882"/>
              <a:ext cx="908"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br>
                <a:rPr lang="en-GB" sz="1800" b="1" dirty="0"/>
              </a:br>
              <a:endParaRPr lang="en-GB" sz="1800" b="1" dirty="0"/>
            </a:p>
            <a:p>
              <a:pPr algn="ctr"/>
              <a:endParaRPr lang="en-GB" sz="1800" b="1" dirty="0"/>
            </a:p>
            <a:p>
              <a:pPr algn="ctr"/>
              <a:r>
                <a:rPr lang="en-GB" sz="1800" b="1" dirty="0"/>
                <a:t>Residual land </a:t>
              </a:r>
              <a:br>
                <a:rPr lang="en-GB" sz="1800" b="1" dirty="0"/>
              </a:br>
              <a:r>
                <a:rPr lang="en-GB" sz="1800" b="1" dirty="0"/>
                <a:t>sink</a:t>
              </a:r>
            </a:p>
            <a:p>
              <a:pPr algn="ctr"/>
              <a:endParaRPr lang="en-GB" sz="2000" dirty="0"/>
            </a:p>
          </p:txBody>
        </p:sp>
        <p:sp>
          <p:nvSpPr>
            <p:cNvPr id="33842" name="Rectangle 25"/>
            <p:cNvSpPr>
              <a:spLocks noChangeArrowheads="1"/>
            </p:cNvSpPr>
            <p:nvPr/>
          </p:nvSpPr>
          <p:spPr bwMode="auto">
            <a:xfrm>
              <a:off x="3151" y="1517"/>
              <a:ext cx="908" cy="408"/>
            </a:xfrm>
            <a:prstGeom prst="rect">
              <a:avLst/>
            </a:prstGeom>
            <a:solidFill>
              <a:srgbClr val="00FF00"/>
            </a:solidFill>
            <a:ln w="9525">
              <a:solidFill>
                <a:schemeClr val="tx1"/>
              </a:solidFill>
              <a:miter lim="800000"/>
              <a:headEnd/>
              <a:tailEnd/>
            </a:ln>
          </p:spPr>
          <p:txBody>
            <a:bodyPr wrap="none" anchor="ctr"/>
            <a:lstStyle/>
            <a:p>
              <a:pPr algn="ctr"/>
              <a:r>
                <a:rPr lang="en-GB" sz="1800" b="1"/>
                <a:t>Low</a:t>
              </a:r>
            </a:p>
          </p:txBody>
        </p:sp>
      </p:grpSp>
      <p:grpSp>
        <p:nvGrpSpPr>
          <p:cNvPr id="33798" name="Group 2"/>
          <p:cNvGrpSpPr>
            <a:grpSpLocks/>
          </p:cNvGrpSpPr>
          <p:nvPr/>
        </p:nvGrpSpPr>
        <p:grpSpPr bwMode="auto">
          <a:xfrm>
            <a:off x="1149822" y="1462938"/>
            <a:ext cx="6905928" cy="4525305"/>
            <a:chOff x="476" y="935"/>
            <a:chExt cx="3946" cy="2586"/>
          </a:xfrm>
        </p:grpSpPr>
        <p:sp>
          <p:nvSpPr>
            <p:cNvPr id="33829" name="Line 3"/>
            <p:cNvSpPr>
              <a:spLocks noChangeShapeType="1"/>
            </p:cNvSpPr>
            <p:nvPr/>
          </p:nvSpPr>
          <p:spPr bwMode="auto">
            <a:xfrm>
              <a:off x="884" y="3521"/>
              <a:ext cx="3538"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0" name="Line 4"/>
            <p:cNvSpPr>
              <a:spLocks noChangeShapeType="1"/>
            </p:cNvSpPr>
            <p:nvPr/>
          </p:nvSpPr>
          <p:spPr bwMode="auto">
            <a:xfrm>
              <a:off x="884" y="935"/>
              <a:ext cx="0" cy="258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1" name="Text Box 5"/>
            <p:cNvSpPr txBox="1">
              <a:spLocks noChangeArrowheads="1"/>
            </p:cNvSpPr>
            <p:nvPr/>
          </p:nvSpPr>
          <p:spPr bwMode="auto">
            <a:xfrm>
              <a:off x="476" y="935"/>
              <a:ext cx="272" cy="23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spcBef>
                  <a:spcPct val="50000"/>
                </a:spcBef>
              </a:pPr>
              <a:r>
                <a:rPr lang="en-GB" sz="1300">
                  <a:solidFill>
                    <a:srgbClr val="000000"/>
                  </a:solidFill>
                  <a:latin typeface="Arial" charset="0"/>
                </a:rPr>
                <a:t>9</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8</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7</a:t>
              </a:r>
            </a:p>
            <a:p>
              <a:pPr algn="r" eaLnBrk="1" hangingPunct="1">
                <a:spcBef>
                  <a:spcPct val="50000"/>
                </a:spcBef>
              </a:pPr>
              <a:endParaRPr lang="en-GB" sz="1000">
                <a:solidFill>
                  <a:srgbClr val="000000"/>
                </a:solidFill>
                <a:latin typeface="Arial" charset="0"/>
              </a:endParaRPr>
            </a:p>
            <a:p>
              <a:pPr algn="r" eaLnBrk="1" hangingPunct="1">
                <a:spcBef>
                  <a:spcPct val="50000"/>
                </a:spcBef>
              </a:pPr>
              <a:r>
                <a:rPr lang="en-GB" sz="1300">
                  <a:solidFill>
                    <a:srgbClr val="000000"/>
                  </a:solidFill>
                  <a:latin typeface="Arial" charset="0"/>
                </a:rPr>
                <a:t>6</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5</a:t>
              </a:r>
            </a:p>
            <a:p>
              <a:pPr algn="r" eaLnBrk="1" hangingPunct="1">
                <a:spcBef>
                  <a:spcPct val="50000"/>
                </a:spcBef>
              </a:pPr>
              <a:endParaRPr lang="en-GB" sz="800">
                <a:solidFill>
                  <a:srgbClr val="000000"/>
                </a:solidFill>
                <a:latin typeface="Arial" charset="0"/>
              </a:endParaRPr>
            </a:p>
            <a:p>
              <a:pPr algn="r" eaLnBrk="1" hangingPunct="1">
                <a:spcBef>
                  <a:spcPct val="50000"/>
                </a:spcBef>
              </a:pPr>
              <a:r>
                <a:rPr lang="en-GB" sz="1300">
                  <a:solidFill>
                    <a:srgbClr val="000000"/>
                  </a:solidFill>
                  <a:latin typeface="Arial" charset="0"/>
                </a:rPr>
                <a:t>4</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3</a:t>
              </a:r>
            </a:p>
            <a:p>
              <a:pPr algn="r" eaLnBrk="1" hangingPunct="1">
                <a:spcBef>
                  <a:spcPct val="50000"/>
                </a:spcBef>
              </a:pPr>
              <a:endParaRPr lang="en-GB" sz="900">
                <a:solidFill>
                  <a:srgbClr val="000000"/>
                </a:solidFill>
                <a:latin typeface="Arial" charset="0"/>
              </a:endParaRPr>
            </a:p>
            <a:p>
              <a:pPr algn="r" eaLnBrk="1" hangingPunct="1">
                <a:spcBef>
                  <a:spcPct val="50000"/>
                </a:spcBef>
              </a:pPr>
              <a:r>
                <a:rPr lang="en-GB" sz="1300">
                  <a:solidFill>
                    <a:srgbClr val="000000"/>
                  </a:solidFill>
                  <a:latin typeface="Arial" charset="0"/>
                </a:rPr>
                <a:t>2</a:t>
              </a:r>
            </a:p>
            <a:p>
              <a:pPr algn="r" eaLnBrk="1" hangingPunct="1">
                <a:spcBef>
                  <a:spcPct val="50000"/>
                </a:spcBef>
              </a:pPr>
              <a:endParaRPr lang="en-GB" sz="1100">
                <a:solidFill>
                  <a:srgbClr val="000000"/>
                </a:solidFill>
                <a:latin typeface="Arial" charset="0"/>
              </a:endParaRPr>
            </a:p>
            <a:p>
              <a:pPr algn="r" eaLnBrk="1" hangingPunct="1">
                <a:spcBef>
                  <a:spcPct val="50000"/>
                </a:spcBef>
              </a:pPr>
              <a:r>
                <a:rPr lang="en-GB" sz="1300">
                  <a:solidFill>
                    <a:srgbClr val="000000"/>
                  </a:solidFill>
                  <a:latin typeface="Arial" charset="0"/>
                </a:rPr>
                <a:t>1</a:t>
              </a:r>
            </a:p>
          </p:txBody>
        </p:sp>
        <p:sp>
          <p:nvSpPr>
            <p:cNvPr id="33832" name="Line 6"/>
            <p:cNvSpPr>
              <a:spLocks noChangeShapeType="1"/>
            </p:cNvSpPr>
            <p:nvPr/>
          </p:nvSpPr>
          <p:spPr bwMode="auto">
            <a:xfrm>
              <a:off x="793" y="1026"/>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3" name="Line 7"/>
            <p:cNvSpPr>
              <a:spLocks noChangeShapeType="1"/>
            </p:cNvSpPr>
            <p:nvPr/>
          </p:nvSpPr>
          <p:spPr bwMode="auto">
            <a:xfrm>
              <a:off x="793" y="1298"/>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4" name="Line 8"/>
            <p:cNvSpPr>
              <a:spLocks noChangeShapeType="1"/>
            </p:cNvSpPr>
            <p:nvPr/>
          </p:nvSpPr>
          <p:spPr bwMode="auto">
            <a:xfrm>
              <a:off x="793" y="157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5" name="Line 9"/>
            <p:cNvSpPr>
              <a:spLocks noChangeShapeType="1"/>
            </p:cNvSpPr>
            <p:nvPr/>
          </p:nvSpPr>
          <p:spPr bwMode="auto">
            <a:xfrm>
              <a:off x="793" y="1888"/>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6" name="Line 10"/>
            <p:cNvSpPr>
              <a:spLocks noChangeShapeType="1"/>
            </p:cNvSpPr>
            <p:nvPr/>
          </p:nvSpPr>
          <p:spPr bwMode="auto">
            <a:xfrm>
              <a:off x="793" y="216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7" name="Line 11"/>
            <p:cNvSpPr>
              <a:spLocks noChangeShapeType="1"/>
            </p:cNvSpPr>
            <p:nvPr/>
          </p:nvSpPr>
          <p:spPr bwMode="auto">
            <a:xfrm>
              <a:off x="793" y="2432"/>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8" name="Line 12"/>
            <p:cNvSpPr>
              <a:spLocks noChangeShapeType="1"/>
            </p:cNvSpPr>
            <p:nvPr/>
          </p:nvSpPr>
          <p:spPr bwMode="auto">
            <a:xfrm>
              <a:off x="793" y="2750"/>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39" name="Line 13"/>
            <p:cNvSpPr>
              <a:spLocks noChangeShapeType="1"/>
            </p:cNvSpPr>
            <p:nvPr/>
          </p:nvSpPr>
          <p:spPr bwMode="auto">
            <a:xfrm>
              <a:off x="793" y="3022"/>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40" name="Line 14"/>
            <p:cNvSpPr>
              <a:spLocks noChangeShapeType="1"/>
            </p:cNvSpPr>
            <p:nvPr/>
          </p:nvSpPr>
          <p:spPr bwMode="auto">
            <a:xfrm>
              <a:off x="793" y="3339"/>
              <a:ext cx="91"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
        <p:nvSpPr>
          <p:cNvPr id="33799" name="Text Box 15"/>
          <p:cNvSpPr txBox="1">
            <a:spLocks noChangeArrowheads="1"/>
          </p:cNvSpPr>
          <p:nvPr/>
        </p:nvSpPr>
        <p:spPr bwMode="auto">
          <a:xfrm>
            <a:off x="2598912" y="6031991"/>
            <a:ext cx="2096630" cy="677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GB" sz="2000" b="1">
                <a:solidFill>
                  <a:srgbClr val="000000"/>
                </a:solidFill>
                <a:latin typeface="Arial" charset="0"/>
              </a:rPr>
              <a:t>AnthropogenicSources</a:t>
            </a:r>
          </a:p>
        </p:txBody>
      </p:sp>
      <p:sp>
        <p:nvSpPr>
          <p:cNvPr id="33800" name="Text Box 16"/>
          <p:cNvSpPr txBox="1">
            <a:spLocks noChangeArrowheads="1"/>
          </p:cNvSpPr>
          <p:nvPr/>
        </p:nvSpPr>
        <p:spPr bwMode="auto">
          <a:xfrm>
            <a:off x="5057814" y="6066990"/>
            <a:ext cx="2660165" cy="4042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GB" sz="2000" b="1">
                <a:solidFill>
                  <a:srgbClr val="000000"/>
                </a:solidFill>
                <a:latin typeface="Arial" charset="0"/>
              </a:rPr>
              <a:t>Changes in C pools</a:t>
            </a:r>
          </a:p>
        </p:txBody>
      </p:sp>
      <p:sp>
        <p:nvSpPr>
          <p:cNvPr id="33801" name="Rectangle 17"/>
          <p:cNvSpPr>
            <a:spLocks noChangeArrowheads="1"/>
          </p:cNvSpPr>
          <p:nvPr/>
        </p:nvSpPr>
        <p:spPr bwMode="auto">
          <a:xfrm>
            <a:off x="2896431" y="2892627"/>
            <a:ext cx="1585598" cy="3095616"/>
          </a:xfrm>
          <a:prstGeom prst="rect">
            <a:avLst/>
          </a:prstGeom>
          <a:solidFill>
            <a:srgbClr val="C0C0C0"/>
          </a:solidFill>
          <a:ln w="9525">
            <a:solidFill>
              <a:schemeClr val="tx1"/>
            </a:solidFill>
            <a:miter lim="800000"/>
            <a:headEnd/>
            <a:tailEnd/>
          </a:ln>
        </p:spPr>
        <p:txBody>
          <a:bodyPr wrap="none" lIns="100794" tIns="50397" rIns="100794" bIns="50397" anchor="ctr"/>
          <a:lstStyle/>
          <a:p>
            <a:pPr algn="ctr"/>
            <a:r>
              <a:rPr lang="en-GB" sz="1800" b="1"/>
              <a:t>Fossil fuel</a:t>
            </a:r>
            <a:br>
              <a:rPr lang="en-GB" sz="1800" b="1"/>
            </a:br>
            <a:r>
              <a:rPr lang="en-GB" sz="1800" b="1"/>
              <a:t>emissions</a:t>
            </a:r>
          </a:p>
        </p:txBody>
      </p:sp>
      <p:grpSp>
        <p:nvGrpSpPr>
          <p:cNvPr id="4" name="Group 18"/>
          <p:cNvGrpSpPr>
            <a:grpSpLocks/>
          </p:cNvGrpSpPr>
          <p:nvPr/>
        </p:nvGrpSpPr>
        <p:grpSpPr bwMode="auto">
          <a:xfrm>
            <a:off x="2896431" y="1711427"/>
            <a:ext cx="1583848" cy="1181200"/>
            <a:chOff x="1655" y="978"/>
            <a:chExt cx="905" cy="675"/>
          </a:xfrm>
        </p:grpSpPr>
        <p:sp>
          <p:nvSpPr>
            <p:cNvPr id="33827" name="Rectangle 19"/>
            <p:cNvSpPr>
              <a:spLocks noChangeArrowheads="1"/>
            </p:cNvSpPr>
            <p:nvPr/>
          </p:nvSpPr>
          <p:spPr bwMode="auto">
            <a:xfrm>
              <a:off x="1655" y="1517"/>
              <a:ext cx="905" cy="136"/>
            </a:xfrm>
            <a:prstGeom prst="rect">
              <a:avLst/>
            </a:prstGeom>
            <a:solidFill>
              <a:srgbClr val="00FF00"/>
            </a:solidFill>
            <a:ln w="9525">
              <a:solidFill>
                <a:schemeClr val="tx1"/>
              </a:solidFill>
              <a:miter lim="800000"/>
              <a:headEnd/>
              <a:tailEnd/>
            </a:ln>
          </p:spPr>
          <p:txBody>
            <a:bodyPr wrap="none" anchor="ctr"/>
            <a:lstStyle/>
            <a:p>
              <a:pPr algn="ctr"/>
              <a:r>
                <a:rPr lang="en-GB" sz="1800" b="1"/>
                <a:t>Low</a:t>
              </a:r>
            </a:p>
          </p:txBody>
        </p:sp>
        <p:sp>
          <p:nvSpPr>
            <p:cNvPr id="33828" name="Rectangle 20"/>
            <p:cNvSpPr>
              <a:spLocks noChangeArrowheads="1"/>
            </p:cNvSpPr>
            <p:nvPr/>
          </p:nvSpPr>
          <p:spPr bwMode="auto">
            <a:xfrm>
              <a:off x="1687" y="978"/>
              <a:ext cx="841"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a:t>Land use </a:t>
              </a:r>
              <a:br>
                <a:rPr lang="en-GB" sz="1800" b="1"/>
              </a:br>
              <a:r>
                <a:rPr lang="en-GB" sz="1800" b="1"/>
                <a:t>change flux</a:t>
              </a:r>
            </a:p>
          </p:txBody>
        </p:sp>
      </p:grpSp>
      <p:sp>
        <p:nvSpPr>
          <p:cNvPr id="33803" name="Rectangle 21"/>
          <p:cNvSpPr>
            <a:spLocks noChangeArrowheads="1"/>
          </p:cNvSpPr>
          <p:nvPr/>
        </p:nvSpPr>
        <p:spPr bwMode="auto">
          <a:xfrm>
            <a:off x="5514592" y="4639051"/>
            <a:ext cx="1589099" cy="1349191"/>
          </a:xfrm>
          <a:prstGeom prst="rect">
            <a:avLst/>
          </a:prstGeom>
          <a:solidFill>
            <a:schemeClr val="bg1"/>
          </a:solidFill>
          <a:ln w="9525">
            <a:solidFill>
              <a:schemeClr val="tx1"/>
            </a:solidFill>
            <a:miter lim="800000"/>
            <a:headEnd/>
            <a:tailEnd/>
          </a:ln>
        </p:spPr>
        <p:txBody>
          <a:bodyPr wrap="none" lIns="100794" tIns="50397" rIns="100794" bIns="50397" anchor="ctr"/>
          <a:lstStyle/>
          <a:p>
            <a:pPr algn="ctr"/>
            <a:r>
              <a:rPr lang="en-GB" sz="1800" b="1"/>
              <a:t>Atmospheric </a:t>
            </a:r>
            <a:br>
              <a:rPr lang="en-GB" sz="1800" b="1"/>
            </a:br>
            <a:r>
              <a:rPr lang="en-GB" sz="1800" b="1"/>
              <a:t>increase</a:t>
            </a:r>
            <a:endParaRPr lang="en-GB" sz="1800"/>
          </a:p>
        </p:txBody>
      </p:sp>
      <p:sp>
        <p:nvSpPr>
          <p:cNvPr id="33804" name="Rectangle 22"/>
          <p:cNvSpPr>
            <a:spLocks noChangeArrowheads="1"/>
          </p:cNvSpPr>
          <p:nvPr/>
        </p:nvSpPr>
        <p:spPr bwMode="auto">
          <a:xfrm>
            <a:off x="5514592" y="3368606"/>
            <a:ext cx="1589099" cy="1270445"/>
          </a:xfrm>
          <a:prstGeom prst="rect">
            <a:avLst/>
          </a:prstGeom>
          <a:solidFill>
            <a:srgbClr val="99CCFF"/>
          </a:solidFill>
          <a:ln w="9525">
            <a:solidFill>
              <a:schemeClr val="tx1"/>
            </a:solidFill>
            <a:miter lim="800000"/>
            <a:headEnd/>
            <a:tailEnd/>
          </a:ln>
        </p:spPr>
        <p:txBody>
          <a:bodyPr wrap="none" lIns="100794" tIns="50397" rIns="100794" bIns="50397" anchor="ctr"/>
          <a:lstStyle/>
          <a:p>
            <a:pPr algn="ctr"/>
            <a:r>
              <a:rPr lang="en-GB" sz="1800" b="1"/>
              <a:t>Net ocean </a:t>
            </a:r>
          </a:p>
          <a:p>
            <a:pPr algn="ctr"/>
            <a:r>
              <a:rPr lang="en-GB" sz="1800" b="1"/>
              <a:t>sink</a:t>
            </a:r>
          </a:p>
        </p:txBody>
      </p:sp>
      <p:sp>
        <p:nvSpPr>
          <p:cNvPr id="33805" name="Text Box 26"/>
          <p:cNvSpPr txBox="1">
            <a:spLocks noChangeArrowheads="1"/>
          </p:cNvSpPr>
          <p:nvPr/>
        </p:nvSpPr>
        <p:spPr bwMode="auto">
          <a:xfrm rot="-5400000">
            <a:off x="225852" y="3617073"/>
            <a:ext cx="1667679" cy="404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GB" sz="2000" b="1">
                <a:solidFill>
                  <a:srgbClr val="000000"/>
                </a:solidFill>
                <a:latin typeface="Arial" charset="0"/>
              </a:rPr>
              <a:t>GtC/year</a:t>
            </a:r>
          </a:p>
        </p:txBody>
      </p:sp>
      <p:grpSp>
        <p:nvGrpSpPr>
          <p:cNvPr id="33806" name="Group 27"/>
          <p:cNvGrpSpPr>
            <a:grpSpLocks/>
          </p:cNvGrpSpPr>
          <p:nvPr/>
        </p:nvGrpSpPr>
        <p:grpSpPr bwMode="auto">
          <a:xfrm>
            <a:off x="-40252" y="6716212"/>
            <a:ext cx="10120878" cy="873213"/>
            <a:chOff x="0" y="3833"/>
            <a:chExt cx="5760" cy="487"/>
          </a:xfrm>
        </p:grpSpPr>
        <p:sp>
          <p:nvSpPr>
            <p:cNvPr id="33824" name="Rectangle 28"/>
            <p:cNvSpPr>
              <a:spLocks noChangeArrowheads="1"/>
            </p:cNvSpPr>
            <p:nvPr/>
          </p:nvSpPr>
          <p:spPr bwMode="auto">
            <a:xfrm>
              <a:off x="0" y="3833"/>
              <a:ext cx="5760" cy="487"/>
            </a:xfrm>
            <a:prstGeom prst="rect">
              <a:avLst/>
            </a:prstGeom>
            <a:solidFill>
              <a:srgbClr val="1725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sz="2000"/>
            </a:p>
          </p:txBody>
        </p:sp>
        <p:pic>
          <p:nvPicPr>
            <p:cNvPr id="33825" name="Picture 29" descr="COL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859"/>
              <a:ext cx="998" cy="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826" name="Rectangle 30"/>
            <p:cNvSpPr>
              <a:spLocks noChangeArrowheads="1"/>
            </p:cNvSpPr>
            <p:nvPr/>
          </p:nvSpPr>
          <p:spPr bwMode="auto">
            <a:xfrm>
              <a:off x="1434" y="3934"/>
              <a:ext cx="3865" cy="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GB" sz="1300">
                  <a:solidFill>
                    <a:srgbClr val="BBE0E3"/>
                  </a:solidFill>
                </a:rPr>
                <a:t>User Consultation Meeting, Lisbon, Portugal, 20-21 January 2009      </a:t>
              </a:r>
              <a:r>
                <a:rPr lang="en-GB" b="1">
                  <a:solidFill>
                    <a:srgbClr val="BBE0E3"/>
                  </a:solidFill>
                  <a:latin typeface="Arial" charset="0"/>
                </a:rPr>
                <a:t>biomass</a:t>
              </a:r>
            </a:p>
          </p:txBody>
        </p:sp>
      </p:grpSp>
      <p:sp>
        <p:nvSpPr>
          <p:cNvPr id="33807" name="Rectangle 31"/>
          <p:cNvSpPr>
            <a:spLocks noGrp="1" noChangeArrowheads="1"/>
          </p:cNvSpPr>
          <p:nvPr>
            <p:ph type="title"/>
          </p:nvPr>
        </p:nvSpPr>
        <p:spPr/>
        <p:txBody>
          <a:bodyPr/>
          <a:lstStyle/>
          <a:p>
            <a:pPr eaLnBrk="1" hangingPunct="1"/>
            <a:r>
              <a:rPr lang="en-GB">
                <a:latin typeface="Arial" charset="0"/>
              </a:rPr>
              <a:t>The mean global carbon cycle for the 1990s</a:t>
            </a:r>
          </a:p>
        </p:txBody>
      </p:sp>
      <p:grpSp>
        <p:nvGrpSpPr>
          <p:cNvPr id="6" name="Group 32"/>
          <p:cNvGrpSpPr>
            <a:grpSpLocks/>
          </p:cNvGrpSpPr>
          <p:nvPr/>
        </p:nvGrpSpPr>
        <p:grpSpPr bwMode="auto">
          <a:xfrm>
            <a:off x="2896431" y="1543434"/>
            <a:ext cx="1583848" cy="1279196"/>
            <a:chOff x="1655" y="882"/>
            <a:chExt cx="905" cy="731"/>
          </a:xfrm>
        </p:grpSpPr>
        <p:grpSp>
          <p:nvGrpSpPr>
            <p:cNvPr id="33820" name="Group 33"/>
            <p:cNvGrpSpPr>
              <a:grpSpLocks/>
            </p:cNvGrpSpPr>
            <p:nvPr/>
          </p:nvGrpSpPr>
          <p:grpSpPr bwMode="auto">
            <a:xfrm>
              <a:off x="1655" y="882"/>
              <a:ext cx="905" cy="635"/>
              <a:chOff x="1655" y="882"/>
              <a:chExt cx="905" cy="635"/>
            </a:xfrm>
          </p:grpSpPr>
          <p:sp>
            <p:nvSpPr>
              <p:cNvPr id="33822" name="Rectangle 34"/>
              <p:cNvSpPr>
                <a:spLocks noChangeArrowheads="1"/>
              </p:cNvSpPr>
              <p:nvPr/>
            </p:nvSpPr>
            <p:spPr bwMode="auto">
              <a:xfrm>
                <a:off x="1655" y="882"/>
                <a:ext cx="905" cy="635"/>
              </a:xfrm>
              <a:prstGeom prst="rect">
                <a:avLst/>
              </a:prstGeom>
              <a:solidFill>
                <a:srgbClr val="00FF00"/>
              </a:solidFill>
              <a:ln w="9525">
                <a:solidFill>
                  <a:schemeClr val="tx1"/>
                </a:solidFill>
                <a:miter lim="800000"/>
                <a:headEnd/>
                <a:tailEnd/>
              </a:ln>
            </p:spPr>
            <p:txBody>
              <a:bodyPr wrap="none" anchor="ctr"/>
              <a:lstStyle/>
              <a:p>
                <a:pPr algn="ctr"/>
                <a:endParaRPr lang="en-US" sz="1800" b="1"/>
              </a:p>
            </p:txBody>
          </p:sp>
          <p:sp>
            <p:nvSpPr>
              <p:cNvPr id="33823" name="Rectangle 35"/>
              <p:cNvSpPr>
                <a:spLocks noChangeArrowheads="1"/>
              </p:cNvSpPr>
              <p:nvPr/>
            </p:nvSpPr>
            <p:spPr bwMode="auto">
              <a:xfrm>
                <a:off x="1655" y="925"/>
                <a:ext cx="905" cy="136"/>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a:t>High</a:t>
                </a:r>
              </a:p>
            </p:txBody>
          </p:sp>
        </p:grpSp>
        <p:sp>
          <p:nvSpPr>
            <p:cNvPr id="33821" name="Rectangle 36"/>
            <p:cNvSpPr>
              <a:spLocks noChangeArrowheads="1"/>
            </p:cNvSpPr>
            <p:nvPr/>
          </p:nvSpPr>
          <p:spPr bwMode="auto">
            <a:xfrm>
              <a:off x="1687" y="978"/>
              <a:ext cx="841" cy="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r>
                <a:rPr lang="en-GB" sz="1800" b="1" dirty="0"/>
                <a:t>Land use </a:t>
              </a:r>
              <a:br>
                <a:rPr lang="en-GB" sz="1800" b="1" dirty="0"/>
              </a:br>
              <a:r>
                <a:rPr lang="en-GB" sz="1800" b="1" dirty="0"/>
                <a:t>change flux</a:t>
              </a:r>
            </a:p>
          </p:txBody>
        </p:sp>
      </p:grpSp>
      <p:sp>
        <p:nvSpPr>
          <p:cNvPr id="33809" name="Line 41"/>
          <p:cNvSpPr>
            <a:spLocks noChangeShapeType="1"/>
          </p:cNvSpPr>
          <p:nvPr/>
        </p:nvSpPr>
        <p:spPr bwMode="auto">
          <a:xfrm flipH="1">
            <a:off x="7171945" y="4607553"/>
            <a:ext cx="0" cy="94496"/>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sp>
        <p:nvSpPr>
          <p:cNvPr id="33810" name="Line 44"/>
          <p:cNvSpPr>
            <a:spLocks noChangeShapeType="1"/>
          </p:cNvSpPr>
          <p:nvPr/>
        </p:nvSpPr>
        <p:spPr bwMode="auto">
          <a:xfrm flipH="1">
            <a:off x="7140442" y="4698549"/>
            <a:ext cx="647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sp>
        <p:nvSpPr>
          <p:cNvPr id="33811" name="Line 45"/>
          <p:cNvSpPr>
            <a:spLocks noChangeShapeType="1"/>
          </p:cNvSpPr>
          <p:nvPr/>
        </p:nvSpPr>
        <p:spPr bwMode="auto">
          <a:xfrm flipH="1">
            <a:off x="7138694" y="4600553"/>
            <a:ext cx="64753"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lIns="100794" tIns="50397" rIns="100794" bIns="50397"/>
          <a:lstStyle/>
          <a:p>
            <a:endParaRPr lang="en-US"/>
          </a:p>
        </p:txBody>
      </p:sp>
      <p:grpSp>
        <p:nvGrpSpPr>
          <p:cNvPr id="33812" name="Group 53"/>
          <p:cNvGrpSpPr>
            <a:grpSpLocks/>
          </p:cNvGrpSpPr>
          <p:nvPr/>
        </p:nvGrpSpPr>
        <p:grpSpPr bwMode="auto">
          <a:xfrm>
            <a:off x="2749421" y="2738634"/>
            <a:ext cx="99756" cy="302736"/>
            <a:chOff x="1577" y="1573"/>
            <a:chExt cx="57" cy="173"/>
          </a:xfrm>
        </p:grpSpPr>
        <p:sp>
          <p:nvSpPr>
            <p:cNvPr id="33817" name="Line 49"/>
            <p:cNvSpPr>
              <a:spLocks noChangeShapeType="1"/>
            </p:cNvSpPr>
            <p:nvPr/>
          </p:nvSpPr>
          <p:spPr bwMode="auto">
            <a:xfrm>
              <a:off x="1607" y="1573"/>
              <a:ext cx="0" cy="16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8" name="Line 50"/>
            <p:cNvSpPr>
              <a:spLocks noChangeShapeType="1"/>
            </p:cNvSpPr>
            <p:nvPr/>
          </p:nvSpPr>
          <p:spPr bwMode="auto">
            <a:xfrm flipH="1">
              <a:off x="1579" y="1746"/>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9" name="Line 52"/>
            <p:cNvSpPr>
              <a:spLocks noChangeShapeType="1"/>
            </p:cNvSpPr>
            <p:nvPr/>
          </p:nvSpPr>
          <p:spPr bwMode="auto">
            <a:xfrm flipH="1">
              <a:off x="1577" y="1574"/>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3813" name="Group 54"/>
          <p:cNvGrpSpPr>
            <a:grpSpLocks/>
          </p:cNvGrpSpPr>
          <p:nvPr/>
        </p:nvGrpSpPr>
        <p:grpSpPr bwMode="auto">
          <a:xfrm>
            <a:off x="7135194" y="3207613"/>
            <a:ext cx="92755" cy="302736"/>
            <a:chOff x="1577" y="1573"/>
            <a:chExt cx="57" cy="173"/>
          </a:xfrm>
        </p:grpSpPr>
        <p:sp>
          <p:nvSpPr>
            <p:cNvPr id="33814" name="Line 55"/>
            <p:cNvSpPr>
              <a:spLocks noChangeShapeType="1"/>
            </p:cNvSpPr>
            <p:nvPr/>
          </p:nvSpPr>
          <p:spPr bwMode="auto">
            <a:xfrm>
              <a:off x="1607" y="1573"/>
              <a:ext cx="0" cy="168"/>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5" name="Line 56"/>
            <p:cNvSpPr>
              <a:spLocks noChangeShapeType="1"/>
            </p:cNvSpPr>
            <p:nvPr/>
          </p:nvSpPr>
          <p:spPr bwMode="auto">
            <a:xfrm flipH="1">
              <a:off x="1579" y="1746"/>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33816" name="Line 57"/>
            <p:cNvSpPr>
              <a:spLocks noChangeShapeType="1"/>
            </p:cNvSpPr>
            <p:nvPr/>
          </p:nvSpPr>
          <p:spPr bwMode="auto">
            <a:xfrm flipH="1">
              <a:off x="1577" y="1574"/>
              <a:ext cx="5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grpSp>
    </p:spTree>
    <p:extLst>
      <p:ext uri="{BB962C8B-B14F-4D97-AF65-F5344CB8AC3E}">
        <p14:creationId xmlns:p14="http://schemas.microsoft.com/office/powerpoint/2010/main" val="8083724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85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9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r>
              <a:rPr lang="en-GB" sz="1300">
                <a:solidFill>
                  <a:srgbClr val="BBE0E3"/>
                </a:solidFill>
              </a:rPr>
              <a:t>User Consultation Meeting, Lisbon, Portugal, 20-21 January 2009      </a:t>
            </a:r>
            <a:r>
              <a:rPr lang="en-GB" b="1">
                <a:solidFill>
                  <a:srgbClr val="BBE0E3"/>
                </a:solidFill>
              </a:rPr>
              <a:t>biomass</a:t>
            </a:r>
          </a:p>
        </p:txBody>
      </p:sp>
      <p:sp>
        <p:nvSpPr>
          <p:cNvPr id="34819" name="Slide Number Placeholder 4"/>
          <p:cNvSpPr>
            <a:spLocks noGrp="1"/>
          </p:cNvSpPr>
          <p:nvPr>
            <p:ph type="sldNum"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600">
                <a:solidFill>
                  <a:schemeClr val="tx1"/>
                </a:solidFill>
                <a:latin typeface="Times New Roman" charset="0"/>
                <a:ea typeface="ＭＳ Ｐゴシック" charset="0"/>
              </a:defRPr>
            </a:lvl1pPr>
            <a:lvl2pPr marL="818954" indent="-314982" eaLnBrk="0" hangingPunct="0">
              <a:defRPr sz="2600">
                <a:solidFill>
                  <a:schemeClr val="tx1"/>
                </a:solidFill>
                <a:latin typeface="Times New Roman" charset="0"/>
                <a:ea typeface="ＭＳ Ｐゴシック" charset="0"/>
              </a:defRPr>
            </a:lvl2pPr>
            <a:lvl3pPr marL="1259929" indent="-251986" eaLnBrk="0" hangingPunct="0">
              <a:defRPr sz="2600">
                <a:solidFill>
                  <a:schemeClr val="tx1"/>
                </a:solidFill>
                <a:latin typeface="Times New Roman" charset="0"/>
                <a:ea typeface="ＭＳ Ｐゴシック" charset="0"/>
              </a:defRPr>
            </a:lvl3pPr>
            <a:lvl4pPr marL="1763900" indent="-251986" eaLnBrk="0" hangingPunct="0">
              <a:defRPr sz="2600">
                <a:solidFill>
                  <a:schemeClr val="tx1"/>
                </a:solidFill>
                <a:latin typeface="Times New Roman" charset="0"/>
                <a:ea typeface="ＭＳ Ｐゴシック" charset="0"/>
              </a:defRPr>
            </a:lvl4pPr>
            <a:lvl5pPr marL="2267872" indent="-251986" eaLnBrk="0" hangingPunct="0">
              <a:defRPr sz="2600">
                <a:solidFill>
                  <a:schemeClr val="tx1"/>
                </a:solidFill>
                <a:latin typeface="Times New Roman" charset="0"/>
                <a:ea typeface="ＭＳ Ｐゴシック" charset="0"/>
              </a:defRPr>
            </a:lvl5pPr>
            <a:lvl6pPr marL="2771844" indent="-251986" eaLnBrk="0" fontAlgn="base" hangingPunct="0">
              <a:spcBef>
                <a:spcPct val="0"/>
              </a:spcBef>
              <a:spcAft>
                <a:spcPct val="0"/>
              </a:spcAft>
              <a:defRPr sz="2600">
                <a:solidFill>
                  <a:schemeClr val="tx1"/>
                </a:solidFill>
                <a:latin typeface="Times New Roman" charset="0"/>
                <a:ea typeface="ＭＳ Ｐゴシック" charset="0"/>
              </a:defRPr>
            </a:lvl6pPr>
            <a:lvl7pPr marL="3275815" indent="-251986" eaLnBrk="0" fontAlgn="base" hangingPunct="0">
              <a:spcBef>
                <a:spcPct val="0"/>
              </a:spcBef>
              <a:spcAft>
                <a:spcPct val="0"/>
              </a:spcAft>
              <a:defRPr sz="2600">
                <a:solidFill>
                  <a:schemeClr val="tx1"/>
                </a:solidFill>
                <a:latin typeface="Times New Roman" charset="0"/>
                <a:ea typeface="ＭＳ Ｐゴシック" charset="0"/>
              </a:defRPr>
            </a:lvl7pPr>
            <a:lvl8pPr marL="3779787" indent="-251986" eaLnBrk="0" fontAlgn="base" hangingPunct="0">
              <a:spcBef>
                <a:spcPct val="0"/>
              </a:spcBef>
              <a:spcAft>
                <a:spcPct val="0"/>
              </a:spcAft>
              <a:defRPr sz="2600">
                <a:solidFill>
                  <a:schemeClr val="tx1"/>
                </a:solidFill>
                <a:latin typeface="Times New Roman" charset="0"/>
                <a:ea typeface="ＭＳ Ｐゴシック" charset="0"/>
              </a:defRPr>
            </a:lvl8pPr>
            <a:lvl9pPr marL="4283758" indent="-251986" eaLnBrk="0" fontAlgn="base" hangingPunct="0">
              <a:spcBef>
                <a:spcPct val="0"/>
              </a:spcBef>
              <a:spcAft>
                <a:spcPct val="0"/>
              </a:spcAft>
              <a:defRPr sz="2600">
                <a:solidFill>
                  <a:schemeClr val="tx1"/>
                </a:solidFill>
                <a:latin typeface="Times New Roman" charset="0"/>
                <a:ea typeface="ＭＳ Ｐゴシック" charset="0"/>
              </a:defRPr>
            </a:lvl9pPr>
          </a:lstStyle>
          <a:p>
            <a:pPr eaLnBrk="1" hangingPunct="1"/>
            <a:fld id="{8ECF678D-AF19-5645-A660-2EFE911559D3}" type="slidenum">
              <a:rPr lang="en-GB" sz="1500">
                <a:solidFill>
                  <a:srgbClr val="FFFFFF"/>
                </a:solidFill>
              </a:rPr>
              <a:pPr eaLnBrk="1" hangingPunct="1"/>
              <a:t>35</a:t>
            </a:fld>
            <a:endParaRPr lang="en-GB" sz="1500">
              <a:solidFill>
                <a:srgbClr val="FFFFFF"/>
              </a:solidFill>
            </a:endParaRPr>
          </a:p>
        </p:txBody>
      </p:sp>
      <p:pic>
        <p:nvPicPr>
          <p:cNvPr id="34820" name="Picture 2" descr="HoughtonFlu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97" y="1413939"/>
            <a:ext cx="7833486" cy="5230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1" name="Rectangle 6"/>
          <p:cNvSpPr>
            <a:spLocks noGrp="1" noChangeArrowheads="1"/>
          </p:cNvSpPr>
          <p:nvPr>
            <p:ph type="title"/>
          </p:nvPr>
        </p:nvSpPr>
        <p:spPr>
          <a:xfrm>
            <a:off x="504031" y="418233"/>
            <a:ext cx="9268575" cy="731469"/>
          </a:xfrm>
        </p:spPr>
        <p:txBody>
          <a:bodyPr/>
          <a:lstStyle/>
          <a:p>
            <a:pPr eaLnBrk="1" hangingPunct="1"/>
            <a:r>
              <a:rPr lang="en-GB">
                <a:latin typeface="Arial" charset="0"/>
              </a:rPr>
              <a:t>Uncertainty in carbon emissions due to biomass</a:t>
            </a:r>
          </a:p>
        </p:txBody>
      </p:sp>
      <p:sp>
        <p:nvSpPr>
          <p:cNvPr id="34822" name="Text Box 9"/>
          <p:cNvSpPr txBox="1">
            <a:spLocks noChangeArrowheads="1"/>
          </p:cNvSpPr>
          <p:nvPr/>
        </p:nvSpPr>
        <p:spPr bwMode="auto">
          <a:xfrm>
            <a:off x="1919106" y="1804173"/>
            <a:ext cx="2056152" cy="831722"/>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100794" tIns="50397" rIns="100794" bIns="50397">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r>
              <a:rPr lang="en-GB" sz="2000" b="1">
                <a:solidFill>
                  <a:srgbClr val="000000"/>
                </a:solidFill>
                <a:latin typeface="Arial" charset="0"/>
              </a:rPr>
              <a:t>Humid Tropical </a:t>
            </a:r>
          </a:p>
          <a:p>
            <a:pPr eaLnBrk="1" hangingPunct="1"/>
            <a:r>
              <a:rPr lang="en-GB" sz="2000" b="1">
                <a:solidFill>
                  <a:srgbClr val="000000"/>
                </a:solidFill>
                <a:latin typeface="Arial" charset="0"/>
              </a:rPr>
              <a:t>Deforestation</a:t>
            </a:r>
          </a:p>
        </p:txBody>
      </p:sp>
    </p:spTree>
    <p:extLst>
      <p:ext uri="{BB962C8B-B14F-4D97-AF65-F5344CB8AC3E}">
        <p14:creationId xmlns:p14="http://schemas.microsoft.com/office/powerpoint/2010/main" val="950671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Biogeochemical processes</a:t>
            </a:r>
            <a:endParaRPr lang="en-US" dirty="0"/>
          </a:p>
        </p:txBody>
      </p:sp>
      <p:sp>
        <p:nvSpPr>
          <p:cNvPr id="3" name="Content Placeholder 2"/>
          <p:cNvSpPr>
            <a:spLocks noGrp="1"/>
          </p:cNvSpPr>
          <p:nvPr>
            <p:ph idx="1"/>
          </p:nvPr>
        </p:nvSpPr>
        <p:spPr/>
        <p:txBody>
          <a:bodyPr/>
          <a:lstStyle/>
          <a:p>
            <a:r>
              <a:rPr lang="en-US" b="1" dirty="0"/>
              <a:t>Net Ecosystem CO2 flux: NEP</a:t>
            </a:r>
          </a:p>
          <a:p>
            <a:endParaRPr lang="en-US" dirty="0"/>
          </a:p>
        </p:txBody>
      </p:sp>
      <p:pic>
        <p:nvPicPr>
          <p:cNvPr id="4" name="Picture 3"/>
          <p:cNvPicPr>
            <a:picLocks noChangeAspect="1"/>
          </p:cNvPicPr>
          <p:nvPr/>
        </p:nvPicPr>
        <p:blipFill>
          <a:blip r:embed="rId3"/>
          <a:stretch>
            <a:fillRect/>
          </a:stretch>
        </p:blipFill>
        <p:spPr>
          <a:xfrm>
            <a:off x="575816" y="2339677"/>
            <a:ext cx="4437250" cy="4104456"/>
          </a:xfrm>
          <a:prstGeom prst="rect">
            <a:avLst/>
          </a:prstGeom>
        </p:spPr>
      </p:pic>
      <p:sp>
        <p:nvSpPr>
          <p:cNvPr id="5" name="TextBox 4"/>
          <p:cNvSpPr txBox="1"/>
          <p:nvPr/>
        </p:nvSpPr>
        <p:spPr>
          <a:xfrm>
            <a:off x="5688384" y="2699717"/>
            <a:ext cx="3355005" cy="556050"/>
          </a:xfrm>
          <a:prstGeom prst="rect">
            <a:avLst/>
          </a:prstGeom>
          <a:noFill/>
        </p:spPr>
        <p:txBody>
          <a:bodyPr wrap="none" rtlCol="0">
            <a:spAutoFit/>
          </a:bodyPr>
          <a:lstStyle/>
          <a:p>
            <a:r>
              <a:rPr lang="en-US" sz="3200" dirty="0"/>
              <a:t>Diurnal variations</a:t>
            </a:r>
          </a:p>
        </p:txBody>
      </p:sp>
    </p:spTree>
    <p:extLst>
      <p:ext uri="{BB962C8B-B14F-4D97-AF65-F5344CB8AC3E}">
        <p14:creationId xmlns:p14="http://schemas.microsoft.com/office/powerpoint/2010/main" val="4001113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NPP/GPP: Carbon use efficiency (CUE)</a:t>
            </a:r>
          </a:p>
        </p:txBody>
      </p:sp>
      <p:pic>
        <p:nvPicPr>
          <p:cNvPr id="4" name="Content Placeholder 3"/>
          <p:cNvPicPr>
            <a:picLocks noGrp="1" noChangeAspect="1"/>
          </p:cNvPicPr>
          <p:nvPr>
            <p:ph idx="1"/>
          </p:nvPr>
        </p:nvPicPr>
        <p:blipFill>
          <a:blip r:embed="rId3"/>
          <a:srcRect l="-13650" r="-13650"/>
          <a:stretch>
            <a:fillRect/>
          </a:stretch>
        </p:blipFill>
        <p:spPr/>
      </p:pic>
    </p:spTree>
    <p:extLst>
      <p:ext uri="{BB962C8B-B14F-4D97-AF65-F5344CB8AC3E}">
        <p14:creationId xmlns:p14="http://schemas.microsoft.com/office/powerpoint/2010/main" val="3606386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NPP/GPP</a:t>
            </a:r>
          </a:p>
        </p:txBody>
      </p:sp>
      <p:pic>
        <p:nvPicPr>
          <p:cNvPr id="4" name="Content Placeholder 3"/>
          <p:cNvPicPr>
            <a:picLocks noGrp="1" noChangeAspect="1"/>
          </p:cNvPicPr>
          <p:nvPr>
            <p:ph idx="1"/>
          </p:nvPr>
        </p:nvPicPr>
        <p:blipFill>
          <a:blip r:embed="rId3"/>
          <a:srcRect l="10100" r="10100"/>
          <a:stretch>
            <a:fillRect/>
          </a:stretch>
        </p:blipFill>
        <p:spPr/>
      </p:pic>
    </p:spTree>
    <p:extLst>
      <p:ext uri="{BB962C8B-B14F-4D97-AF65-F5344CB8AC3E}">
        <p14:creationId xmlns:p14="http://schemas.microsoft.com/office/powerpoint/2010/main" val="2297782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CUE dependencies</a:t>
            </a:r>
          </a:p>
        </p:txBody>
      </p:sp>
      <p:pic>
        <p:nvPicPr>
          <p:cNvPr id="4" name="Content Placeholder 3"/>
          <p:cNvPicPr>
            <a:picLocks noGrp="1" noChangeAspect="1"/>
          </p:cNvPicPr>
          <p:nvPr>
            <p:ph idx="1"/>
          </p:nvPr>
        </p:nvPicPr>
        <p:blipFill>
          <a:blip r:embed="rId3"/>
          <a:srcRect l="7745" r="7745"/>
          <a:stretch>
            <a:fillRect/>
          </a:stretch>
        </p:blipFill>
        <p:spPr/>
      </p:pic>
    </p:spTree>
    <p:extLst>
      <p:ext uri="{BB962C8B-B14F-4D97-AF65-F5344CB8AC3E}">
        <p14:creationId xmlns:p14="http://schemas.microsoft.com/office/powerpoint/2010/main" val="588472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AR4 (synthesis report):</a:t>
            </a:r>
          </a:p>
        </p:txBody>
      </p:sp>
      <p:sp>
        <p:nvSpPr>
          <p:cNvPr id="3" name="Content Placeholder 2"/>
          <p:cNvSpPr>
            <a:spLocks noGrp="1"/>
          </p:cNvSpPr>
          <p:nvPr>
            <p:ph idx="1"/>
          </p:nvPr>
        </p:nvSpPr>
        <p:spPr/>
        <p:txBody>
          <a:bodyPr/>
          <a:lstStyle/>
          <a:p>
            <a:r>
              <a:rPr lang="en-US" sz="2400" b="1" dirty="0"/>
              <a:t>Observed changes in climate and their effects</a:t>
            </a:r>
            <a:endParaRPr lang="en-US" sz="2400" dirty="0"/>
          </a:p>
          <a:p>
            <a:r>
              <a:rPr lang="en-US" sz="2400" dirty="0"/>
              <a:t>Warming of the climate system is unequivocal, as is now evident from observations of increases in global average air and ocean temperatures, widespread melting of snow and ice and rising global average sea level</a:t>
            </a:r>
          </a:p>
          <a:p>
            <a:r>
              <a:rPr lang="en-US" sz="2400" dirty="0"/>
              <a:t>Observational evidence from all continents and most oceans shows that many natural systems are being affected by regional climate changes, particularly temperature increases.</a:t>
            </a:r>
          </a:p>
          <a:p>
            <a:r>
              <a:rPr lang="en-US" sz="2400" dirty="0"/>
              <a:t>There is medium confidence that other effects of regional climate change on natural and human environments are emerging, although many are difficult to discern due to adaptation and non-climatic drivers</a:t>
            </a:r>
          </a:p>
          <a:p>
            <a:endParaRPr lang="en-US" sz="2400" dirty="0"/>
          </a:p>
        </p:txBody>
      </p:sp>
    </p:spTree>
    <p:extLst>
      <p:ext uri="{BB962C8B-B14F-4D97-AF65-F5344CB8AC3E}">
        <p14:creationId xmlns:p14="http://schemas.microsoft.com/office/powerpoint/2010/main" val="7409613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temporal scales</a:t>
            </a:r>
          </a:p>
        </p:txBody>
      </p:sp>
      <p:pic>
        <p:nvPicPr>
          <p:cNvPr id="4" name="Content Placeholder 3"/>
          <p:cNvPicPr>
            <a:picLocks noGrp="1" noChangeAspect="1"/>
          </p:cNvPicPr>
          <p:nvPr>
            <p:ph idx="1"/>
          </p:nvPr>
        </p:nvPicPr>
        <p:blipFill>
          <a:blip r:embed="rId3"/>
          <a:srcRect l="-44968" r="-44968"/>
          <a:stretch>
            <a:fillRect/>
          </a:stretch>
        </p:blipFill>
        <p:spPr/>
      </p:pic>
    </p:spTree>
    <p:extLst>
      <p:ext uri="{BB962C8B-B14F-4D97-AF65-F5344CB8AC3E}">
        <p14:creationId xmlns:p14="http://schemas.microsoft.com/office/powerpoint/2010/main" val="559275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biomes</a:t>
            </a:r>
          </a:p>
        </p:txBody>
      </p:sp>
      <p:pic>
        <p:nvPicPr>
          <p:cNvPr id="4" name="Content Placeholder 3"/>
          <p:cNvPicPr>
            <a:picLocks noGrp="1" noChangeAspect="1"/>
          </p:cNvPicPr>
          <p:nvPr>
            <p:ph idx="1"/>
          </p:nvPr>
        </p:nvPicPr>
        <p:blipFill>
          <a:blip r:embed="rId3"/>
          <a:srcRect l="-25250" r="-25250"/>
          <a:stretch>
            <a:fillRect/>
          </a:stretch>
        </p:blipFill>
        <p:spPr/>
      </p:pic>
    </p:spTree>
    <p:extLst>
      <p:ext uri="{BB962C8B-B14F-4D97-AF65-F5344CB8AC3E}">
        <p14:creationId xmlns:p14="http://schemas.microsoft.com/office/powerpoint/2010/main" val="2637432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July 2006</a:t>
            </a:r>
          </a:p>
        </p:txBody>
      </p:sp>
      <p:pic>
        <p:nvPicPr>
          <p:cNvPr id="4" name="Content Placeholder 3"/>
          <p:cNvPicPr>
            <a:picLocks noGrp="1" noChangeAspect="1"/>
          </p:cNvPicPr>
          <p:nvPr>
            <p:ph idx="1"/>
          </p:nvPr>
        </p:nvPicPr>
        <p:blipFill>
          <a:blip r:embed="rId3"/>
          <a:srcRect t="-5007" b="-5007"/>
          <a:stretch>
            <a:fillRect/>
          </a:stretch>
        </p:blipFill>
        <p:spPr/>
      </p:pic>
    </p:spTree>
    <p:extLst>
      <p:ext uri="{BB962C8B-B14F-4D97-AF65-F5344CB8AC3E}">
        <p14:creationId xmlns:p14="http://schemas.microsoft.com/office/powerpoint/2010/main" val="4264054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NDVI: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7250841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radiation: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3878405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 July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1285551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Precip</a:t>
            </a:r>
            <a:r>
              <a:rPr lang="en-US" dirty="0"/>
              <a:t>: July 2006</a:t>
            </a:r>
          </a:p>
        </p:txBody>
      </p:sp>
      <p:pic>
        <p:nvPicPr>
          <p:cNvPr id="5" name="Content Placeholder 4"/>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647577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July 2006</a:t>
            </a:r>
          </a:p>
        </p:txBody>
      </p:sp>
      <p:pic>
        <p:nvPicPr>
          <p:cNvPr id="4" name="Content Placeholder 3"/>
          <p:cNvPicPr>
            <a:picLocks noGrp="1" noChangeAspect="1"/>
          </p:cNvPicPr>
          <p:nvPr>
            <p:ph idx="1"/>
          </p:nvPr>
        </p:nvPicPr>
        <p:blipFill>
          <a:blip r:embed="rId3"/>
          <a:srcRect t="-5007" b="-5007"/>
          <a:stretch>
            <a:fillRect/>
          </a:stretch>
        </p:blipFill>
        <p:spPr/>
      </p:pic>
    </p:spTree>
    <p:extLst>
      <p:ext uri="{BB962C8B-B14F-4D97-AF65-F5344CB8AC3E}">
        <p14:creationId xmlns:p14="http://schemas.microsoft.com/office/powerpoint/2010/main" val="223288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NPP: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374740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NDVI: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447391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AR4 (synthesis report):</a:t>
            </a:r>
          </a:p>
        </p:txBody>
      </p:sp>
      <p:sp>
        <p:nvSpPr>
          <p:cNvPr id="3" name="Content Placeholder 2"/>
          <p:cNvSpPr>
            <a:spLocks noGrp="1"/>
          </p:cNvSpPr>
          <p:nvPr>
            <p:ph idx="1"/>
          </p:nvPr>
        </p:nvSpPr>
        <p:spPr/>
        <p:txBody>
          <a:bodyPr/>
          <a:lstStyle/>
          <a:p>
            <a:r>
              <a:rPr lang="en-US" sz="1800" b="1" dirty="0"/>
              <a:t>Causes of change</a:t>
            </a:r>
            <a:endParaRPr lang="en-US" sz="1800" dirty="0"/>
          </a:p>
          <a:p>
            <a:r>
              <a:rPr lang="en-US" sz="1800" dirty="0"/>
              <a:t>Global GHG emissions due to human activities have grown since pre-industrial times, with an increase of 70% between 1970 and 2004.</a:t>
            </a:r>
          </a:p>
          <a:p>
            <a:r>
              <a:rPr lang="en-US" sz="1800" dirty="0"/>
              <a:t>Global atmospheric concentrations of CO2, methane (CH4) and nitrous oxide (N2O) have increased markedly as a result of human activities since 1750 and now far exceed pre-industrial values determined from ice cores spanning many thousands of years.</a:t>
            </a:r>
          </a:p>
          <a:p>
            <a:r>
              <a:rPr lang="en-US" sz="1800" dirty="0"/>
              <a:t>Most of the observed increase in global average temperatures since the mid-20th century is very likely due to the observed increase in anthropogenic GHG concentrations. It is likely that there has been significant anthropogenic warming over the past 50 years averaged over each continent (except Antarctica).</a:t>
            </a:r>
          </a:p>
          <a:p>
            <a:r>
              <a:rPr lang="en-US" sz="1800" dirty="0"/>
              <a:t>Advances since the TAR show that discernible human influences extend beyond average temperature to other aspects of climate. </a:t>
            </a:r>
          </a:p>
          <a:p>
            <a:r>
              <a:rPr lang="en-US" sz="1800" dirty="0"/>
              <a:t>Anthropogenic warming over the last three decades has likely had a discernible influence at the global scale on observed changes in many physical and biological systems.</a:t>
            </a:r>
          </a:p>
          <a:p>
            <a:endParaRPr lang="en-US" sz="1800" dirty="0"/>
          </a:p>
        </p:txBody>
      </p:sp>
    </p:spTree>
    <p:extLst>
      <p:ext uri="{BB962C8B-B14F-4D97-AF65-F5344CB8AC3E}">
        <p14:creationId xmlns:p14="http://schemas.microsoft.com/office/powerpoint/2010/main" val="3112408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radiation: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Precip</a:t>
            </a:r>
            <a:r>
              <a:rPr lang="en-US" dirty="0"/>
              <a:t>: Dec 2006</a:t>
            </a:r>
          </a:p>
        </p:txBody>
      </p:sp>
      <p:pic>
        <p:nvPicPr>
          <p:cNvPr id="4" name="Content Placeholder 3"/>
          <p:cNvPicPr>
            <a:picLocks noGrp="1" noChangeAspect="1"/>
          </p:cNvPicPr>
          <p:nvPr>
            <p:ph idx="1"/>
          </p:nvPr>
        </p:nvPicPr>
        <p:blipFill>
          <a:blip r:embed="rId2"/>
          <a:srcRect t="-5007" b="-5007"/>
          <a:stretch>
            <a:fillRect/>
          </a:stretch>
        </p:blipFill>
        <p:spPr/>
      </p:pic>
    </p:spTree>
    <p:extLst>
      <p:ext uri="{BB962C8B-B14F-4D97-AF65-F5344CB8AC3E}">
        <p14:creationId xmlns:p14="http://schemas.microsoft.com/office/powerpoint/2010/main" val="2297858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Latitudinal distribution of NPP</a:t>
            </a:r>
          </a:p>
        </p:txBody>
      </p:sp>
      <p:pic>
        <p:nvPicPr>
          <p:cNvPr id="4" name="Content Placeholder 3"/>
          <p:cNvPicPr>
            <a:picLocks noGrp="1" noChangeAspect="1"/>
          </p:cNvPicPr>
          <p:nvPr>
            <p:ph idx="1"/>
          </p:nvPr>
        </p:nvPicPr>
        <p:blipFill>
          <a:blip r:embed="rId2"/>
          <a:srcRect l="-13507" r="-13507"/>
          <a:stretch>
            <a:fillRect/>
          </a:stretch>
        </p:blipFill>
        <p:spPr/>
      </p:pic>
    </p:spTree>
    <p:extLst>
      <p:ext uri="{BB962C8B-B14F-4D97-AF65-F5344CB8AC3E}">
        <p14:creationId xmlns:p14="http://schemas.microsoft.com/office/powerpoint/2010/main" val="30036770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Latitudinal and time distribution NPP</a:t>
            </a:r>
          </a:p>
        </p:txBody>
      </p:sp>
      <p:pic>
        <p:nvPicPr>
          <p:cNvPr id="4" name="Content Placeholder 3"/>
          <p:cNvPicPr>
            <a:picLocks noGrp="1" noChangeAspect="1"/>
          </p:cNvPicPr>
          <p:nvPr>
            <p:ph idx="1"/>
          </p:nvPr>
        </p:nvPicPr>
        <p:blipFill>
          <a:blip r:embed="rId3"/>
          <a:srcRect l="-36932" r="-36932"/>
          <a:stretch>
            <a:fillRect/>
          </a:stretch>
        </p:blipFill>
        <p:spPr/>
      </p:pic>
    </p:spTree>
    <p:extLst>
      <p:ext uri="{BB962C8B-B14F-4D97-AF65-F5344CB8AC3E}">
        <p14:creationId xmlns:p14="http://schemas.microsoft.com/office/powerpoint/2010/main" val="432957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 Ecosystem Productivity</a:t>
            </a:r>
            <a:endParaRPr lang="en-US" dirty="0"/>
          </a:p>
        </p:txBody>
      </p:sp>
      <p:sp>
        <p:nvSpPr>
          <p:cNvPr id="3" name="Content Placeholder 2"/>
          <p:cNvSpPr>
            <a:spLocks noGrp="1"/>
          </p:cNvSpPr>
          <p:nvPr>
            <p:ph idx="1"/>
          </p:nvPr>
        </p:nvSpPr>
        <p:spPr/>
        <p:txBody>
          <a:bodyPr/>
          <a:lstStyle/>
          <a:p>
            <a:r>
              <a:rPr lang="en-US" dirty="0"/>
              <a:t>NEP = NPP minus other losses </a:t>
            </a:r>
          </a:p>
          <a:p>
            <a:pPr marL="457200" indent="-457200">
              <a:buFont typeface="Arial"/>
              <a:buChar char="•"/>
            </a:pPr>
            <a:r>
              <a:rPr lang="en-US" dirty="0"/>
              <a:t>respiration by heterotrophs (organisms – fungi, animals and bacteria in the soil), </a:t>
            </a:r>
          </a:p>
          <a:p>
            <a:pPr marL="457200" indent="-457200">
              <a:buFont typeface="Arial"/>
              <a:buChar char="•"/>
            </a:pPr>
            <a:r>
              <a:rPr lang="en-US" dirty="0"/>
              <a:t>other losses to the ecosystem such as through fire, insects, herbivory, and of course humans</a:t>
            </a:r>
          </a:p>
          <a:p>
            <a:pPr marL="457200" indent="-457200">
              <a:buFont typeface="Arial"/>
              <a:buChar char="•"/>
            </a:pPr>
            <a:endParaRPr lang="en-US" dirty="0"/>
          </a:p>
          <a:p>
            <a:pPr marL="457200" indent="-457200">
              <a:buFont typeface="Arial"/>
              <a:buChar char="•"/>
            </a:pPr>
            <a:r>
              <a:rPr lang="en-US" dirty="0">
                <a:solidFill>
                  <a:srgbClr val="FF0000"/>
                </a:solidFill>
              </a:rPr>
              <a:t>QUESTION: What is the total fraction of global NPP appropriated by humans?</a:t>
            </a:r>
          </a:p>
        </p:txBody>
      </p:sp>
    </p:spTree>
    <p:extLst>
      <p:ext uri="{BB962C8B-B14F-4D97-AF65-F5344CB8AC3E}">
        <p14:creationId xmlns:p14="http://schemas.microsoft.com/office/powerpoint/2010/main" val="1031703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 emissions g C m</a:t>
            </a:r>
            <a:r>
              <a:rPr lang="en-US" baseline="30000" dirty="0"/>
              <a:t>-2</a:t>
            </a:r>
            <a:r>
              <a:rPr lang="en-US" dirty="0"/>
              <a:t> yr</a:t>
            </a:r>
            <a:r>
              <a:rPr lang="en-US" baseline="30000" dirty="0"/>
              <a:t>-1</a:t>
            </a:r>
          </a:p>
        </p:txBody>
      </p:sp>
      <p:pic>
        <p:nvPicPr>
          <p:cNvPr id="4" name="Content Placeholder 3"/>
          <p:cNvPicPr>
            <a:picLocks noGrp="1" noChangeAspect="1"/>
          </p:cNvPicPr>
          <p:nvPr>
            <p:ph idx="1"/>
          </p:nvPr>
        </p:nvPicPr>
        <p:blipFill>
          <a:blip r:embed="rId3"/>
          <a:srcRect l="1442" r="1442"/>
          <a:stretch>
            <a:fillRect/>
          </a:stretch>
        </p:blipFill>
        <p:spPr/>
      </p:pic>
      <p:sp>
        <p:nvSpPr>
          <p:cNvPr id="3" name="TextBox 2">
            <a:extLst>
              <a:ext uri="{FF2B5EF4-FFF2-40B4-BE49-F238E27FC236}">
                <a16:creationId xmlns:a16="http://schemas.microsoft.com/office/drawing/2014/main" id="{283A16CA-48C8-2B4A-AD3C-5D98B370D4E4}"/>
              </a:ext>
            </a:extLst>
          </p:cNvPr>
          <p:cNvSpPr txBox="1"/>
          <p:nvPr/>
        </p:nvSpPr>
        <p:spPr>
          <a:xfrm>
            <a:off x="3595862" y="6837618"/>
            <a:ext cx="2885726" cy="722057"/>
          </a:xfrm>
          <a:prstGeom prst="rect">
            <a:avLst/>
          </a:prstGeom>
          <a:noFill/>
        </p:spPr>
        <p:txBody>
          <a:bodyPr wrap="none" rtlCol="0">
            <a:spAutoFit/>
          </a:bodyPr>
          <a:lstStyle/>
          <a:p>
            <a:r>
              <a:rPr lang="en-US" dirty="0"/>
              <a:t>1997-2009</a:t>
            </a:r>
          </a:p>
        </p:txBody>
      </p:sp>
    </p:spTree>
    <p:extLst>
      <p:ext uri="{BB962C8B-B14F-4D97-AF65-F5344CB8AC3E}">
        <p14:creationId xmlns:p14="http://schemas.microsoft.com/office/powerpoint/2010/main" val="41461641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Atmos</a:t>
            </a:r>
            <a:r>
              <a:rPr lang="en-US" dirty="0"/>
              <a:t> CO2</a:t>
            </a:r>
          </a:p>
        </p:txBody>
      </p:sp>
      <p:pic>
        <p:nvPicPr>
          <p:cNvPr id="4" name="Content Placeholder 3"/>
          <p:cNvPicPr>
            <a:picLocks noGrp="1" noChangeAspect="1"/>
          </p:cNvPicPr>
          <p:nvPr>
            <p:ph idx="1"/>
          </p:nvPr>
        </p:nvPicPr>
        <p:blipFill>
          <a:blip r:embed="rId3"/>
          <a:srcRect l="-14174" r="-14174"/>
          <a:stretch>
            <a:fillRect/>
          </a:stretch>
        </p:blipFill>
        <p:spPr/>
      </p:pic>
    </p:spTree>
    <p:extLst>
      <p:ext uri="{BB962C8B-B14F-4D97-AF65-F5344CB8AC3E}">
        <p14:creationId xmlns:p14="http://schemas.microsoft.com/office/powerpoint/2010/main" val="36597527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Atmos</a:t>
            </a:r>
            <a:r>
              <a:rPr lang="en-US" dirty="0"/>
              <a:t> CO2</a:t>
            </a:r>
          </a:p>
        </p:txBody>
      </p:sp>
      <p:pic>
        <p:nvPicPr>
          <p:cNvPr id="4" name="Content Placeholder 3"/>
          <p:cNvPicPr>
            <a:picLocks noGrp="1" noChangeAspect="1"/>
          </p:cNvPicPr>
          <p:nvPr>
            <p:ph idx="1"/>
          </p:nvPr>
        </p:nvPicPr>
        <p:blipFill>
          <a:blip r:embed="rId2"/>
          <a:srcRect l="-14174" r="-14174"/>
          <a:stretch>
            <a:fillRect/>
          </a:stretch>
        </p:blipFill>
        <p:spPr/>
      </p:pic>
    </p:spTree>
    <p:extLst>
      <p:ext uri="{BB962C8B-B14F-4D97-AF65-F5344CB8AC3E}">
        <p14:creationId xmlns:p14="http://schemas.microsoft.com/office/powerpoint/2010/main" val="37236072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Photosynthesis</a:t>
            </a:r>
            <a:endParaRPr lang="en-US" dirty="0"/>
          </a:p>
        </p:txBody>
      </p:sp>
      <p:pic>
        <p:nvPicPr>
          <p:cNvPr id="4" name="Content Placeholder 3"/>
          <p:cNvPicPr>
            <a:picLocks noGrp="1" noChangeAspect="1"/>
          </p:cNvPicPr>
          <p:nvPr>
            <p:ph idx="1"/>
          </p:nvPr>
        </p:nvPicPr>
        <p:blipFill>
          <a:blip r:embed="rId3"/>
          <a:srcRect l="-69602" r="-69602"/>
          <a:stretch>
            <a:fillRect/>
          </a:stretch>
        </p:blipFill>
        <p:spPr/>
      </p:pic>
      <p:pic>
        <p:nvPicPr>
          <p:cNvPr id="5" name="Picture 4"/>
          <p:cNvPicPr>
            <a:picLocks noChangeAspect="1"/>
          </p:cNvPicPr>
          <p:nvPr/>
        </p:nvPicPr>
        <p:blipFill>
          <a:blip r:embed="rId4"/>
          <a:stretch>
            <a:fillRect/>
          </a:stretch>
        </p:blipFill>
        <p:spPr>
          <a:xfrm>
            <a:off x="4104208" y="6527891"/>
            <a:ext cx="5575300" cy="1016000"/>
          </a:xfrm>
          <a:prstGeom prst="rect">
            <a:avLst/>
          </a:prstGeom>
        </p:spPr>
      </p:pic>
    </p:spTree>
    <p:extLst>
      <p:ext uri="{BB962C8B-B14F-4D97-AF65-F5344CB8AC3E}">
        <p14:creationId xmlns:p14="http://schemas.microsoft.com/office/powerpoint/2010/main" val="2825167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sp>
        <p:nvSpPr>
          <p:cNvPr id="3" name="Content Placeholder 2"/>
          <p:cNvSpPr>
            <a:spLocks noGrp="1"/>
          </p:cNvSpPr>
          <p:nvPr>
            <p:ph idx="1"/>
          </p:nvPr>
        </p:nvSpPr>
        <p:spPr/>
        <p:txBody>
          <a:bodyPr/>
          <a:lstStyle/>
          <a:p>
            <a:pPr algn="just"/>
            <a:r>
              <a:rPr lang="en-US" sz="2000" dirty="0"/>
              <a:t>Warming of the climate system is unequivocal, and since the 1950s, many of the observed changes are unprecedented over decades to millennia. The atmosphere and ocean have warmed, the amounts of snow and ice have diminished, sea level has risen, and the concentrations of greenhouse gases have increased</a:t>
            </a:r>
          </a:p>
          <a:p>
            <a:pPr algn="just"/>
            <a:r>
              <a:rPr lang="en-US" sz="2000" dirty="0"/>
              <a:t>Each of the last three decades has been successively warmer at the Earth’s surface than any preceding decade since 1850 (see Figure SPM.1). In the Northern Hemisphere, 1983–2012 was </a:t>
            </a:r>
            <a:r>
              <a:rPr lang="en-US" sz="2000" i="1" dirty="0"/>
              <a:t>likely </a:t>
            </a:r>
            <a:r>
              <a:rPr lang="en-US" sz="2000" dirty="0"/>
              <a:t>the warmest 30-year period of the last 1400 years (</a:t>
            </a:r>
            <a:r>
              <a:rPr lang="en-US" sz="2000" i="1" dirty="0"/>
              <a:t>medium confidence</a:t>
            </a:r>
            <a:r>
              <a:rPr lang="en-US" sz="2000" dirty="0"/>
              <a:t>) </a:t>
            </a:r>
          </a:p>
          <a:p>
            <a:pPr algn="just"/>
            <a:r>
              <a:rPr lang="en-US" sz="2000" dirty="0"/>
              <a:t>The atmospheric concentrations of carbon dioxide, methane, and nitrous oxide have increased to levels unprecedented in at least the last 800,000 years. Carbon dioxide concentrations have increased by 40% since pre-industrial times, primarily from fossil fuel emissions and secondarily from net land use change emissions. The ocean has absorbed about 30% of the emitted anthropogenic carbon dioxide, causing ocean acidification </a:t>
            </a:r>
          </a:p>
          <a:p>
            <a:pPr algn="just"/>
            <a:endParaRPr lang="en-US" sz="2000" dirty="0"/>
          </a:p>
          <a:p>
            <a:endParaRPr lang="en-US" sz="2400" dirty="0"/>
          </a:p>
        </p:txBody>
      </p:sp>
      <p:pic>
        <p:nvPicPr>
          <p:cNvPr id="1025" name="Picture 1" descr="age3image1699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229100" cy="5619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age3image1699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229100" cy="56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5287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Transpiration</a:t>
            </a:r>
          </a:p>
        </p:txBody>
      </p:sp>
      <p:sp>
        <p:nvSpPr>
          <p:cNvPr id="3" name="Content Placeholder 2"/>
          <p:cNvSpPr>
            <a:spLocks noGrp="1"/>
          </p:cNvSpPr>
          <p:nvPr>
            <p:ph idx="1"/>
          </p:nvPr>
        </p:nvSpPr>
        <p:spPr/>
        <p:txBody>
          <a:bodyPr/>
          <a:lstStyle/>
          <a:p>
            <a:pPr marL="457200" indent="-457200">
              <a:buFont typeface="Arial"/>
              <a:buChar char="•"/>
            </a:pPr>
            <a:r>
              <a:rPr lang="en-US" sz="2800" dirty="0"/>
              <a:t>Provides 10% of moisture found in atmosphere.</a:t>
            </a:r>
          </a:p>
          <a:p>
            <a:pPr marL="457200" indent="-457200">
              <a:buFont typeface="Arial"/>
              <a:buChar char="•"/>
            </a:pPr>
            <a:r>
              <a:rPr lang="en-US" sz="2800" dirty="0"/>
              <a:t>uses around 90% of water that enters plant </a:t>
            </a:r>
          </a:p>
          <a:p>
            <a:pPr marL="857250" lvl="1" indent="-457200">
              <a:buFont typeface="Arial"/>
              <a:buChar char="•"/>
            </a:pPr>
            <a:r>
              <a:rPr lang="en-US" sz="2400" dirty="0"/>
              <a:t>(the rest being used in cell growth and photosynthesis). </a:t>
            </a:r>
          </a:p>
          <a:p>
            <a:pPr marL="457200" indent="-457200">
              <a:buFont typeface="Arial"/>
              <a:buChar char="•"/>
            </a:pPr>
            <a:r>
              <a:rPr lang="en-US" sz="2800" dirty="0"/>
              <a:t>Most transpiration water in stomata of the leaves. </a:t>
            </a:r>
          </a:p>
          <a:p>
            <a:pPr marL="857250" lvl="1" indent="-457200">
              <a:buFont typeface="Arial"/>
              <a:buChar char="•"/>
            </a:pPr>
            <a:r>
              <a:rPr lang="en-US" sz="2400" dirty="0"/>
              <a:t>guard cells of the stomata open to allow CO2 diffusion from the air for photosynthesis. </a:t>
            </a:r>
          </a:p>
          <a:p>
            <a:pPr marL="857250" lvl="1" indent="-457200">
              <a:buFont typeface="Arial"/>
              <a:buChar char="•"/>
            </a:pPr>
            <a:r>
              <a:rPr lang="en-US" sz="2400" dirty="0"/>
              <a:t>can be thought of as the “cost” for opening stomata to allow the diffusion of carbon dioxide gas from the air.</a:t>
            </a:r>
          </a:p>
        </p:txBody>
      </p:sp>
    </p:spTree>
    <p:extLst>
      <p:ext uri="{BB962C8B-B14F-4D97-AF65-F5344CB8AC3E}">
        <p14:creationId xmlns:p14="http://schemas.microsoft.com/office/powerpoint/2010/main" val="31846977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Stomatal</a:t>
            </a:r>
            <a:r>
              <a:rPr lang="en-US" dirty="0"/>
              <a:t> conductance</a:t>
            </a:r>
          </a:p>
        </p:txBody>
      </p:sp>
      <p:sp>
        <p:nvSpPr>
          <p:cNvPr id="3" name="Content Placeholder 2"/>
          <p:cNvSpPr>
            <a:spLocks noGrp="1"/>
          </p:cNvSpPr>
          <p:nvPr>
            <p:ph idx="1"/>
          </p:nvPr>
        </p:nvSpPr>
        <p:spPr/>
        <p:txBody>
          <a:bodyPr/>
          <a:lstStyle/>
          <a:p>
            <a:r>
              <a:rPr lang="en-US" dirty="0" err="1"/>
              <a:t>Stomatal</a:t>
            </a:r>
            <a:r>
              <a:rPr lang="en-US" dirty="0"/>
              <a:t> conductance, (e.g. in </a:t>
            </a:r>
            <a:r>
              <a:rPr lang="en-US" dirty="0" err="1"/>
              <a:t>mmol</a:t>
            </a:r>
            <a:r>
              <a:rPr lang="en-US" dirty="0"/>
              <a:t> m</a:t>
            </a:r>
            <a:r>
              <a:rPr lang="en-US" baseline="30000" dirty="0"/>
              <a:t>-2</a:t>
            </a:r>
            <a:r>
              <a:rPr lang="en-US" dirty="0"/>
              <a:t> s</a:t>
            </a:r>
            <a:r>
              <a:rPr lang="en-US" baseline="30000" dirty="0"/>
              <a:t>-2</a:t>
            </a:r>
            <a:r>
              <a:rPr lang="en-US" dirty="0"/>
              <a:t>)</a:t>
            </a:r>
          </a:p>
          <a:p>
            <a:pPr marL="457200" indent="-457200">
              <a:buFont typeface="Arial"/>
              <a:buChar char="•"/>
            </a:pPr>
            <a:r>
              <a:rPr lang="en-US" dirty="0"/>
              <a:t>measure of the rate of passage of carbon dioxide (CO2) exiting, or water vapor entering through the stomata of a leaf. </a:t>
            </a:r>
          </a:p>
          <a:p>
            <a:pPr marL="457200" indent="-457200">
              <a:buFont typeface="Arial"/>
              <a:buChar char="•"/>
            </a:pPr>
            <a:r>
              <a:rPr lang="en-US" dirty="0"/>
              <a:t>controlled by guard cells leaf stomata and controls transpiration rates and CO2 diffusion rates (along with gradients of water </a:t>
            </a:r>
            <a:r>
              <a:rPr lang="en-US" dirty="0" err="1"/>
              <a:t>vapour</a:t>
            </a:r>
            <a:r>
              <a:rPr lang="en-US" dirty="0"/>
              <a:t> and CO2).</a:t>
            </a:r>
          </a:p>
        </p:txBody>
      </p:sp>
    </p:spTree>
    <p:extLst>
      <p:ext uri="{BB962C8B-B14F-4D97-AF65-F5344CB8AC3E}">
        <p14:creationId xmlns:p14="http://schemas.microsoft.com/office/powerpoint/2010/main" val="2606123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Transpiration serves three main roles:</a:t>
            </a:r>
          </a:p>
        </p:txBody>
      </p:sp>
      <p:sp>
        <p:nvSpPr>
          <p:cNvPr id="3" name="Content Placeholder 2"/>
          <p:cNvSpPr>
            <a:spLocks noGrp="1"/>
          </p:cNvSpPr>
          <p:nvPr>
            <p:ph idx="1"/>
          </p:nvPr>
        </p:nvSpPr>
        <p:spPr/>
        <p:txBody>
          <a:bodyPr/>
          <a:lstStyle/>
          <a:p>
            <a:pPr marL="457200" indent="-457200">
              <a:buFont typeface="Arial"/>
              <a:buChar char="•"/>
            </a:pPr>
            <a:r>
              <a:rPr lang="en-US" b="1" dirty="0"/>
              <a:t>movement of minerals </a:t>
            </a:r>
          </a:p>
          <a:p>
            <a:pPr marL="857250" lvl="1" indent="-457200">
              <a:buFont typeface="Arial"/>
              <a:buChar char="•"/>
            </a:pPr>
            <a:r>
              <a:rPr lang="en-US" dirty="0"/>
              <a:t>(from roots: xylem) and sugars (from photosynthesis: phloem) throughout the plant.</a:t>
            </a:r>
          </a:p>
          <a:p>
            <a:pPr marL="457200" indent="-457200">
              <a:buFont typeface="Arial"/>
              <a:buChar char="•"/>
            </a:pPr>
            <a:r>
              <a:rPr lang="en-US" b="1" dirty="0"/>
              <a:t>cooling</a:t>
            </a:r>
            <a:r>
              <a:rPr lang="en-US" dirty="0"/>
              <a:t> </a:t>
            </a:r>
          </a:p>
          <a:p>
            <a:pPr marL="857250" lvl="1" indent="-457200">
              <a:buFont typeface="Arial"/>
              <a:buChar char="•"/>
            </a:pPr>
            <a:r>
              <a:rPr lang="en-US" dirty="0"/>
              <a:t>(loss of heat energy through transpiration)</a:t>
            </a:r>
          </a:p>
          <a:p>
            <a:pPr marL="457200" indent="-457200">
              <a:buFont typeface="Arial"/>
              <a:buChar char="•"/>
            </a:pPr>
            <a:r>
              <a:rPr lang="en-US" b="1" dirty="0"/>
              <a:t>maintenance of turgor pressure </a:t>
            </a:r>
          </a:p>
          <a:p>
            <a:pPr marL="857250" lvl="1" indent="-457200">
              <a:buFont typeface="Arial"/>
              <a:buChar char="•"/>
            </a:pPr>
            <a:r>
              <a:rPr lang="en-US" dirty="0"/>
              <a:t>in plant cells for plant structure and the functioning of guard cells in the stomata to regulate water loss and CO2 uptake.</a:t>
            </a:r>
          </a:p>
          <a:p>
            <a:endParaRPr lang="en-US" dirty="0"/>
          </a:p>
        </p:txBody>
      </p:sp>
    </p:spTree>
    <p:extLst>
      <p:ext uri="{BB962C8B-B14F-4D97-AF65-F5344CB8AC3E}">
        <p14:creationId xmlns:p14="http://schemas.microsoft.com/office/powerpoint/2010/main" val="28269954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stomata</a:t>
            </a:r>
          </a:p>
        </p:txBody>
      </p:sp>
      <p:pic>
        <p:nvPicPr>
          <p:cNvPr id="4" name="Content Placeholder 3"/>
          <p:cNvPicPr>
            <a:picLocks noGrp="1" noChangeAspect="1"/>
          </p:cNvPicPr>
          <p:nvPr>
            <p:ph idx="1"/>
          </p:nvPr>
        </p:nvPicPr>
        <p:blipFill>
          <a:blip r:embed="rId2"/>
          <a:srcRect l="-22718" r="-22718"/>
          <a:stretch>
            <a:fillRect/>
          </a:stretch>
        </p:blipFill>
        <p:spPr/>
      </p:pic>
    </p:spTree>
    <p:extLst>
      <p:ext uri="{BB962C8B-B14F-4D97-AF65-F5344CB8AC3E}">
        <p14:creationId xmlns:p14="http://schemas.microsoft.com/office/powerpoint/2010/main" val="23941068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types of photosynthesis mechanisms</a:t>
            </a:r>
          </a:p>
        </p:txBody>
      </p:sp>
      <p:sp>
        <p:nvSpPr>
          <p:cNvPr id="3" name="Content Placeholder 2"/>
          <p:cNvSpPr>
            <a:spLocks noGrp="1"/>
          </p:cNvSpPr>
          <p:nvPr>
            <p:ph idx="1"/>
          </p:nvPr>
        </p:nvSpPr>
        <p:spPr/>
        <p:txBody>
          <a:bodyPr/>
          <a:lstStyle/>
          <a:p>
            <a:pPr marL="457200" indent="-457200">
              <a:buFont typeface="Arial"/>
              <a:buChar char="•"/>
            </a:pPr>
            <a:r>
              <a:rPr lang="en-US" sz="2800" b="1" dirty="0"/>
              <a:t>C3, C4, CAM </a:t>
            </a:r>
            <a:r>
              <a:rPr lang="en-US" sz="2000" dirty="0"/>
              <a:t>(</a:t>
            </a:r>
            <a:r>
              <a:rPr lang="en-US" sz="2000" dirty="0" err="1"/>
              <a:t>Crassulacean</a:t>
            </a:r>
            <a:r>
              <a:rPr lang="en-US" sz="2000" dirty="0"/>
              <a:t> acid metabolism)</a:t>
            </a:r>
          </a:p>
          <a:p>
            <a:pPr marL="457200" indent="-457200">
              <a:buFont typeface="Arial"/>
              <a:buChar char="•"/>
            </a:pPr>
            <a:r>
              <a:rPr lang="en-US" sz="2800" b="1" dirty="0"/>
              <a:t>C3 </a:t>
            </a:r>
            <a:r>
              <a:rPr lang="en-US" sz="2800" dirty="0"/>
              <a:t>(much older, but less efficient)</a:t>
            </a:r>
          </a:p>
          <a:p>
            <a:pPr marL="857250" lvl="1" indent="-457200">
              <a:buFont typeface="Arial"/>
              <a:buChar char="•"/>
            </a:pPr>
            <a:r>
              <a:rPr lang="en-US" sz="2400" dirty="0"/>
              <a:t>85% of plants</a:t>
            </a:r>
          </a:p>
          <a:p>
            <a:pPr marL="857250" lvl="1" indent="-457200">
              <a:buFont typeface="Arial"/>
              <a:buChar char="•"/>
            </a:pPr>
            <a:r>
              <a:rPr lang="en-US" sz="2400" dirty="0"/>
              <a:t>wheat, barley, potatoes and sugar beet and most trees. </a:t>
            </a:r>
          </a:p>
          <a:p>
            <a:pPr marL="857250" lvl="1" indent="-457200">
              <a:buFont typeface="Arial"/>
              <a:buChar char="•"/>
            </a:pPr>
            <a:r>
              <a:rPr lang="en-US" sz="2400" dirty="0"/>
              <a:t>cannot grow in hot climates because </a:t>
            </a:r>
            <a:r>
              <a:rPr lang="en-US" sz="2400" dirty="0" err="1"/>
              <a:t>RuBisCO</a:t>
            </a:r>
            <a:r>
              <a:rPr lang="en-US" sz="2400" dirty="0"/>
              <a:t> incorporates more oxygen into </a:t>
            </a:r>
            <a:r>
              <a:rPr lang="en-US" sz="2400" dirty="0" err="1"/>
              <a:t>RuBP</a:t>
            </a:r>
            <a:r>
              <a:rPr lang="en-US" sz="2400" dirty="0"/>
              <a:t> as temperatures increase</a:t>
            </a:r>
          </a:p>
          <a:p>
            <a:pPr marL="1257300" lvl="2" indent="-457200">
              <a:buFont typeface="Arial"/>
              <a:buChar char="•"/>
            </a:pPr>
            <a:r>
              <a:rPr lang="en-US" sz="2000" dirty="0"/>
              <a:t>photorespiration and a net loss of carbon (and nitrogen) that can act as a limit to growth. </a:t>
            </a:r>
          </a:p>
          <a:p>
            <a:pPr marL="857250" lvl="1" indent="-457200">
              <a:buFont typeface="Arial"/>
              <a:buChar char="•"/>
            </a:pPr>
            <a:r>
              <a:rPr lang="en-US" sz="2400" dirty="0"/>
              <a:t>C3 plants are also sensitive to water availability.</a:t>
            </a:r>
          </a:p>
        </p:txBody>
      </p:sp>
    </p:spTree>
    <p:extLst>
      <p:ext uri="{BB962C8B-B14F-4D97-AF65-F5344CB8AC3E}">
        <p14:creationId xmlns:p14="http://schemas.microsoft.com/office/powerpoint/2010/main" val="34748107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C3 plants use the Calvin cycle for fixing CO2.</a:t>
            </a:r>
          </a:p>
        </p:txBody>
      </p:sp>
      <p:pic>
        <p:nvPicPr>
          <p:cNvPr id="4" name="Content Placeholder 3"/>
          <p:cNvPicPr>
            <a:picLocks noGrp="1" noChangeAspect="1"/>
          </p:cNvPicPr>
          <p:nvPr>
            <p:ph idx="1"/>
          </p:nvPr>
        </p:nvPicPr>
        <p:blipFill>
          <a:blip r:embed="rId3"/>
          <a:srcRect l="-17605" r="-17605"/>
          <a:stretch>
            <a:fillRect/>
          </a:stretch>
        </p:blipFill>
        <p:spPr>
          <a:xfrm>
            <a:off x="431800" y="1763613"/>
            <a:ext cx="9067800" cy="4987925"/>
          </a:xfrm>
        </p:spPr>
      </p:pic>
    </p:spTree>
    <p:extLst>
      <p:ext uri="{BB962C8B-B14F-4D97-AF65-F5344CB8AC3E}">
        <p14:creationId xmlns:p14="http://schemas.microsoft.com/office/powerpoint/2010/main" val="21759186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C4 Plants</a:t>
            </a:r>
          </a:p>
        </p:txBody>
      </p:sp>
      <p:sp>
        <p:nvSpPr>
          <p:cNvPr id="3" name="Content Placeholder 2"/>
          <p:cNvSpPr>
            <a:spLocks noGrp="1"/>
          </p:cNvSpPr>
          <p:nvPr>
            <p:ph idx="1"/>
          </p:nvPr>
        </p:nvSpPr>
        <p:spPr/>
        <p:txBody>
          <a:bodyPr/>
          <a:lstStyle/>
          <a:p>
            <a:pPr marL="457200" indent="-457200">
              <a:buFont typeface="Arial"/>
              <a:buChar char="•"/>
            </a:pPr>
            <a:r>
              <a:rPr lang="en-US" dirty="0"/>
              <a:t>C4 plants (and CAM plants) </a:t>
            </a:r>
          </a:p>
          <a:p>
            <a:pPr marL="857250" lvl="1" indent="-457200">
              <a:buFont typeface="Arial"/>
              <a:buChar char="•"/>
            </a:pPr>
            <a:r>
              <a:rPr lang="en-US" dirty="0"/>
              <a:t>more efficient than C3 plants under conditions of drought, high temperatures, and nitrogen or CO2 limitation. </a:t>
            </a:r>
          </a:p>
          <a:p>
            <a:pPr marL="857250" lvl="1" indent="-457200">
              <a:buFont typeface="Arial"/>
              <a:buChar char="•"/>
            </a:pPr>
            <a:r>
              <a:rPr lang="en-US" dirty="0"/>
              <a:t>bypassing the photorespiration pathway and efficiently delivering CO2 to the </a:t>
            </a:r>
            <a:r>
              <a:rPr lang="en-US" dirty="0" err="1"/>
              <a:t>RuBisCO</a:t>
            </a:r>
            <a:r>
              <a:rPr lang="en-US" dirty="0"/>
              <a:t> enzyme</a:t>
            </a:r>
          </a:p>
        </p:txBody>
      </p:sp>
    </p:spTree>
    <p:extLst>
      <p:ext uri="{BB962C8B-B14F-4D97-AF65-F5344CB8AC3E}">
        <p14:creationId xmlns:p14="http://schemas.microsoft.com/office/powerpoint/2010/main" val="2886791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C4</a:t>
            </a:r>
          </a:p>
        </p:txBody>
      </p:sp>
      <p:pic>
        <p:nvPicPr>
          <p:cNvPr id="4" name="Content Placeholder 3"/>
          <p:cNvPicPr>
            <a:picLocks noGrp="1" noChangeAspect="1"/>
          </p:cNvPicPr>
          <p:nvPr>
            <p:ph idx="1"/>
          </p:nvPr>
        </p:nvPicPr>
        <p:blipFill>
          <a:blip r:embed="rId3"/>
          <a:srcRect l="-75590" r="-75590"/>
          <a:stretch>
            <a:fillRect/>
          </a:stretch>
        </p:blipFill>
        <p:spPr/>
      </p:pic>
    </p:spTree>
    <p:extLst>
      <p:ext uri="{BB962C8B-B14F-4D97-AF65-F5344CB8AC3E}">
        <p14:creationId xmlns:p14="http://schemas.microsoft.com/office/powerpoint/2010/main" val="3006858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Respiration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(autotrophic) respiration</a:t>
            </a:r>
          </a:p>
          <a:p>
            <a:pPr marL="857250" lvl="1" indent="-457200">
              <a:buFont typeface="Arial"/>
              <a:buChar char="•"/>
            </a:pPr>
            <a:r>
              <a:rPr lang="en-US" dirty="0"/>
              <a:t>plants convert sugars back into CO2 and water, and release energy in the process.</a:t>
            </a:r>
          </a:p>
          <a:p>
            <a:pPr marL="857250" lvl="1" indent="-457200">
              <a:buFont typeface="Arial"/>
              <a:buChar char="•"/>
            </a:pPr>
            <a:endParaRPr lang="en-US" dirty="0"/>
          </a:p>
          <a:p>
            <a:pPr marL="857250" lvl="1" indent="-457200">
              <a:buFont typeface="Arial"/>
              <a:buChar char="•"/>
            </a:pPr>
            <a:endParaRPr lang="en-US" dirty="0"/>
          </a:p>
          <a:p>
            <a:pPr marL="857250" lvl="1" indent="-457200">
              <a:buFont typeface="Arial"/>
              <a:buChar char="•"/>
            </a:pPr>
            <a:r>
              <a:rPr lang="en-US" dirty="0"/>
              <a:t>energy released used for growth and maintenance of existing material. </a:t>
            </a:r>
          </a:p>
          <a:p>
            <a:pPr marL="857250" lvl="1" indent="-457200">
              <a:buFont typeface="Arial"/>
              <a:buChar char="•"/>
            </a:pPr>
            <a:r>
              <a:rPr lang="en-US" dirty="0"/>
              <a:t>Consumes 25% to75% of all of the carbohydrates generated in photosynthesis.</a:t>
            </a:r>
          </a:p>
          <a:p>
            <a:pPr marL="457200" indent="-457200">
              <a:buFont typeface="Arial"/>
              <a:buChar char="•"/>
            </a:pPr>
            <a:endParaRPr lang="en-US" dirty="0"/>
          </a:p>
        </p:txBody>
      </p:sp>
      <p:pic>
        <p:nvPicPr>
          <p:cNvPr id="4" name="Picture 3"/>
          <p:cNvPicPr>
            <a:picLocks noChangeAspect="1"/>
          </p:cNvPicPr>
          <p:nvPr/>
        </p:nvPicPr>
        <p:blipFill>
          <a:blip r:embed="rId2"/>
          <a:stretch>
            <a:fillRect/>
          </a:stretch>
        </p:blipFill>
        <p:spPr>
          <a:xfrm>
            <a:off x="2413000" y="3263900"/>
            <a:ext cx="5232400" cy="1016000"/>
          </a:xfrm>
          <a:prstGeom prst="rect">
            <a:avLst/>
          </a:prstGeom>
        </p:spPr>
      </p:pic>
    </p:spTree>
    <p:extLst>
      <p:ext uri="{BB962C8B-B14F-4D97-AF65-F5344CB8AC3E}">
        <p14:creationId xmlns:p14="http://schemas.microsoft.com/office/powerpoint/2010/main" val="8423294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Limitations to photosynthesis at the leaf level</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light limitation; </a:t>
            </a:r>
          </a:p>
          <a:p>
            <a:pPr marL="457200" indent="-457200">
              <a:buFont typeface="Arial"/>
              <a:buChar char="•"/>
            </a:pPr>
            <a:r>
              <a:rPr lang="en-US" dirty="0"/>
              <a:t>CO2 limitation; </a:t>
            </a:r>
          </a:p>
          <a:p>
            <a:pPr marL="457200" indent="-457200">
              <a:buFont typeface="Arial"/>
              <a:buChar char="•"/>
            </a:pPr>
            <a:r>
              <a:rPr lang="en-US" dirty="0"/>
              <a:t>nitrogen limitation and photosynthetic capacity;</a:t>
            </a:r>
          </a:p>
          <a:p>
            <a:pPr marL="457200" indent="-457200">
              <a:buFont typeface="Arial"/>
              <a:buChar char="•"/>
            </a:pPr>
            <a:r>
              <a:rPr lang="en-US" dirty="0"/>
              <a:t>water limitation; </a:t>
            </a:r>
          </a:p>
          <a:p>
            <a:pPr marL="457200" indent="-457200">
              <a:buFont typeface="Arial"/>
              <a:buChar char="•"/>
            </a:pPr>
            <a:r>
              <a:rPr lang="en-US" dirty="0"/>
              <a:t>temperature effects; </a:t>
            </a:r>
          </a:p>
          <a:p>
            <a:pPr marL="457200" indent="-457200">
              <a:buFont typeface="Arial"/>
              <a:buChar char="•"/>
            </a:pPr>
            <a:r>
              <a:rPr lang="en-US" dirty="0"/>
              <a:t>pollutants</a:t>
            </a:r>
          </a:p>
        </p:txBody>
      </p:sp>
    </p:spTree>
    <p:extLst>
      <p:ext uri="{BB962C8B-B14F-4D97-AF65-F5344CB8AC3E}">
        <p14:creationId xmlns:p14="http://schemas.microsoft.com/office/powerpoint/2010/main" val="2190870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(synthesis report):</a:t>
            </a:r>
          </a:p>
        </p:txBody>
      </p:sp>
      <p:grpSp>
        <p:nvGrpSpPr>
          <p:cNvPr id="3" name="Group 2">
            <a:extLst>
              <a:ext uri="{FF2B5EF4-FFF2-40B4-BE49-F238E27FC236}">
                <a16:creationId xmlns:a16="http://schemas.microsoft.com/office/drawing/2014/main" id="{71405BDB-E52F-FF49-82B5-87189D81178C}"/>
              </a:ext>
            </a:extLst>
          </p:cNvPr>
          <p:cNvGrpSpPr/>
          <p:nvPr/>
        </p:nvGrpSpPr>
        <p:grpSpPr>
          <a:xfrm>
            <a:off x="399623" y="-1"/>
            <a:ext cx="7904281" cy="7559675"/>
            <a:chOff x="399623" y="-1"/>
            <a:chExt cx="7904281" cy="7559675"/>
          </a:xfrm>
        </p:grpSpPr>
        <p:pic>
          <p:nvPicPr>
            <p:cNvPr id="4" name="Picture 3"/>
            <p:cNvPicPr>
              <a:picLocks noChangeAspect="1"/>
            </p:cNvPicPr>
            <p:nvPr/>
          </p:nvPicPr>
          <p:blipFill>
            <a:blip r:embed="rId2"/>
            <a:stretch>
              <a:fillRect/>
            </a:stretch>
          </p:blipFill>
          <p:spPr>
            <a:xfrm>
              <a:off x="1776720" y="-1"/>
              <a:ext cx="6527184" cy="7559675"/>
            </a:xfrm>
            <a:prstGeom prst="rect">
              <a:avLst/>
            </a:prstGeom>
          </p:spPr>
        </p:pic>
        <p:sp>
          <p:nvSpPr>
            <p:cNvPr id="7" name="TextBox 6"/>
            <p:cNvSpPr txBox="1"/>
            <p:nvPr/>
          </p:nvSpPr>
          <p:spPr>
            <a:xfrm>
              <a:off x="399623" y="1848130"/>
              <a:ext cx="1985911" cy="1294585"/>
            </a:xfrm>
            <a:prstGeom prst="rect">
              <a:avLst/>
            </a:prstGeom>
            <a:noFill/>
          </p:spPr>
          <p:txBody>
            <a:bodyPr wrap="square" rtlCol="0">
              <a:spAutoFit/>
            </a:bodyPr>
            <a:lstStyle/>
            <a:p>
              <a:pPr algn="l"/>
              <a:r>
                <a:rPr lang="en-US" sz="2800" dirty="0"/>
                <a:t>Mauna Loa red, S. Pole gray </a:t>
              </a:r>
            </a:p>
          </p:txBody>
        </p:sp>
      </p:grpSp>
      <p:pic>
        <p:nvPicPr>
          <p:cNvPr id="5" name="Picture 4"/>
          <p:cNvPicPr>
            <a:picLocks noChangeAspect="1"/>
          </p:cNvPicPr>
          <p:nvPr/>
        </p:nvPicPr>
        <p:blipFill>
          <a:blip r:embed="rId3"/>
          <a:stretch>
            <a:fillRect/>
          </a:stretch>
        </p:blipFill>
        <p:spPr>
          <a:xfrm>
            <a:off x="504825" y="0"/>
            <a:ext cx="8878175" cy="7559675"/>
          </a:xfrm>
          <a:prstGeom prst="rect">
            <a:avLst/>
          </a:prstGeom>
        </p:spPr>
      </p:pic>
      <p:pic>
        <p:nvPicPr>
          <p:cNvPr id="6" name="Picture 5"/>
          <p:cNvPicPr>
            <a:picLocks noChangeAspect="1"/>
          </p:cNvPicPr>
          <p:nvPr/>
        </p:nvPicPr>
        <p:blipFill>
          <a:blip r:embed="rId4"/>
          <a:stretch>
            <a:fillRect/>
          </a:stretch>
        </p:blipFill>
        <p:spPr>
          <a:xfrm>
            <a:off x="310075" y="-22658"/>
            <a:ext cx="9457299" cy="7559675"/>
          </a:xfrm>
          <a:prstGeom prst="rect">
            <a:avLst/>
          </a:prstGeom>
        </p:spPr>
      </p:pic>
    </p:spTree>
    <p:extLst>
      <p:ext uri="{BB962C8B-B14F-4D97-AF65-F5344CB8AC3E}">
        <p14:creationId xmlns:p14="http://schemas.microsoft.com/office/powerpoint/2010/main" val="155049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light limitation</a:t>
            </a:r>
            <a:endParaRPr lang="en-US" dirty="0"/>
          </a:p>
        </p:txBody>
      </p:sp>
      <p:pic>
        <p:nvPicPr>
          <p:cNvPr id="4" name="Content Placeholder 3"/>
          <p:cNvPicPr>
            <a:picLocks noGrp="1" noChangeAspect="1"/>
          </p:cNvPicPr>
          <p:nvPr>
            <p:ph idx="1"/>
          </p:nvPr>
        </p:nvPicPr>
        <p:blipFill>
          <a:blip r:embed="rId3"/>
          <a:srcRect l="-17280" r="-17280"/>
          <a:stretch>
            <a:fillRect/>
          </a:stretch>
        </p:blipFill>
        <p:spPr/>
      </p:pic>
    </p:spTree>
    <p:extLst>
      <p:ext uri="{BB962C8B-B14F-4D97-AF65-F5344CB8AC3E}">
        <p14:creationId xmlns:p14="http://schemas.microsoft.com/office/powerpoint/2010/main" val="38397563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 limitation</a:t>
            </a:r>
          </a:p>
        </p:txBody>
      </p:sp>
      <p:sp>
        <p:nvSpPr>
          <p:cNvPr id="3" name="Content Placeholder 2"/>
          <p:cNvSpPr>
            <a:spLocks noGrp="1"/>
          </p:cNvSpPr>
          <p:nvPr>
            <p:ph idx="1"/>
          </p:nvPr>
        </p:nvSpPr>
        <p:spPr/>
        <p:txBody>
          <a:bodyPr/>
          <a:lstStyle/>
          <a:p>
            <a:pPr marL="457200" indent="-457200">
              <a:buFont typeface="Arial"/>
              <a:buChar char="•"/>
            </a:pPr>
            <a:r>
              <a:rPr lang="en-US" sz="2800" dirty="0"/>
              <a:t>rate of change of net photosynthesis in low-moderate region: quantum yield of photosynthesis. </a:t>
            </a:r>
          </a:p>
          <a:p>
            <a:pPr marL="457200" indent="-457200">
              <a:buFont typeface="Arial"/>
              <a:buChar char="•"/>
            </a:pPr>
            <a:r>
              <a:rPr lang="en-US" sz="2800" dirty="0"/>
              <a:t>Similar for all C3 (non stress) at ~6%</a:t>
            </a:r>
          </a:p>
          <a:p>
            <a:pPr marL="457200" indent="-457200">
              <a:buFont typeface="Arial"/>
              <a:buChar char="•"/>
            </a:pPr>
            <a:r>
              <a:rPr lang="en-US" sz="2800" dirty="0"/>
              <a:t>Saturation at higher levels: reduced efficiency</a:t>
            </a:r>
          </a:p>
          <a:p>
            <a:pPr marL="457200" indent="-457200">
              <a:buFont typeface="Arial"/>
              <a:buChar char="•"/>
            </a:pPr>
            <a:r>
              <a:rPr lang="en-US" sz="2800" dirty="0"/>
              <a:t>Acclimation responses</a:t>
            </a:r>
          </a:p>
          <a:p>
            <a:pPr marL="857250" lvl="1" indent="-457200">
              <a:buFont typeface="Arial"/>
              <a:buChar char="•"/>
            </a:pPr>
            <a:r>
              <a:rPr lang="en-US" sz="2400" dirty="0"/>
              <a:t>Sun leaves</a:t>
            </a:r>
          </a:p>
          <a:p>
            <a:pPr marL="1257300" lvl="2" indent="-457200">
              <a:buFont typeface="Arial"/>
              <a:buChar char="•"/>
            </a:pPr>
            <a:r>
              <a:rPr lang="en-US" sz="2000" dirty="0"/>
              <a:t>More cell layers and higher photosynthetic capacity</a:t>
            </a:r>
          </a:p>
          <a:p>
            <a:pPr lvl="1" indent="-342900">
              <a:buFont typeface="Arial"/>
              <a:buChar char="•"/>
            </a:pPr>
            <a:r>
              <a:rPr lang="en-US" sz="2400" dirty="0"/>
              <a:t>Respiration rate depends on tissue protein content</a:t>
            </a:r>
          </a:p>
          <a:p>
            <a:pPr lvl="2" indent="-342900">
              <a:buFont typeface="Arial"/>
              <a:buChar char="•"/>
            </a:pPr>
            <a:r>
              <a:rPr lang="en-US" sz="2000" dirty="0"/>
              <a:t>So shade leaves lower protein content to </a:t>
            </a:r>
            <a:r>
              <a:rPr lang="en-US" sz="2000" dirty="0" err="1"/>
              <a:t>minimise</a:t>
            </a:r>
            <a:r>
              <a:rPr lang="en-US" sz="2000" dirty="0"/>
              <a:t> respiration losses</a:t>
            </a:r>
          </a:p>
        </p:txBody>
      </p:sp>
    </p:spTree>
    <p:extLst>
      <p:ext uri="{BB962C8B-B14F-4D97-AF65-F5344CB8AC3E}">
        <p14:creationId xmlns:p14="http://schemas.microsoft.com/office/powerpoint/2010/main" val="8101308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CO2 limitation</a:t>
            </a:r>
            <a:endParaRPr lang="en-US" dirty="0"/>
          </a:p>
        </p:txBody>
      </p:sp>
      <p:pic>
        <p:nvPicPr>
          <p:cNvPr id="4" name="Content Placeholder 3"/>
          <p:cNvPicPr>
            <a:picLocks noGrp="1" noChangeAspect="1"/>
          </p:cNvPicPr>
          <p:nvPr>
            <p:ph idx="1"/>
          </p:nvPr>
        </p:nvPicPr>
        <p:blipFill>
          <a:blip r:embed="rId3"/>
          <a:srcRect l="-14822" r="-14822"/>
          <a:stretch>
            <a:fillRect/>
          </a:stretch>
        </p:blipFill>
        <p:spPr/>
      </p:pic>
      <p:sp>
        <p:nvSpPr>
          <p:cNvPr id="5" name="TextBox 4"/>
          <p:cNvSpPr txBox="1"/>
          <p:nvPr/>
        </p:nvSpPr>
        <p:spPr>
          <a:xfrm>
            <a:off x="3456136" y="6830986"/>
            <a:ext cx="905967" cy="729943"/>
          </a:xfrm>
          <a:prstGeom prst="rect">
            <a:avLst/>
          </a:prstGeom>
          <a:noFill/>
        </p:spPr>
        <p:txBody>
          <a:bodyPr wrap="none" rtlCol="0">
            <a:spAutoFit/>
          </a:bodyPr>
          <a:lstStyle/>
          <a:p>
            <a:r>
              <a:rPr lang="en-US" dirty="0"/>
              <a:t>C3</a:t>
            </a:r>
          </a:p>
        </p:txBody>
      </p:sp>
    </p:spTree>
    <p:extLst>
      <p:ext uri="{BB962C8B-B14F-4D97-AF65-F5344CB8AC3E}">
        <p14:creationId xmlns:p14="http://schemas.microsoft.com/office/powerpoint/2010/main" val="28678158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CO2 limitation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Over long term, </a:t>
            </a:r>
            <a:r>
              <a:rPr lang="en-US" i="1" dirty="0"/>
              <a:t>indirect</a:t>
            </a:r>
            <a:r>
              <a:rPr lang="en-US" dirty="0"/>
              <a:t> effects of elevated CO2 concentrations may be more important than increased net photosynthesis rates</a:t>
            </a:r>
          </a:p>
          <a:p>
            <a:pPr marL="857250" lvl="1" indent="-457200">
              <a:buFont typeface="Arial"/>
              <a:buChar char="•"/>
            </a:pPr>
            <a:r>
              <a:rPr lang="en-US" dirty="0"/>
              <a:t>E.g. changes to water cycle</a:t>
            </a:r>
          </a:p>
          <a:p>
            <a:pPr marL="857250" lvl="1" indent="-457200">
              <a:buFont typeface="Arial"/>
              <a:buChar char="•"/>
            </a:pPr>
            <a:endParaRPr lang="en-US" dirty="0"/>
          </a:p>
          <a:p>
            <a:pPr marL="457200" indent="-457200">
              <a:buFont typeface="Arial"/>
              <a:buChar char="•"/>
            </a:pPr>
            <a:r>
              <a:rPr lang="en-US" dirty="0"/>
              <a:t>C4 relatively unresponsive</a:t>
            </a:r>
          </a:p>
          <a:p>
            <a:pPr marL="857250" lvl="1" indent="-457200">
              <a:buFont typeface="Arial"/>
              <a:buChar char="•"/>
            </a:pPr>
            <a:r>
              <a:rPr lang="en-US" dirty="0"/>
              <a:t>Less competitive in higher CO2 environment?</a:t>
            </a:r>
          </a:p>
          <a:p>
            <a:pPr marL="857250" lvl="1" indent="-457200">
              <a:buFont typeface="Arial"/>
              <a:buChar char="•"/>
            </a:pPr>
            <a:r>
              <a:rPr lang="en-US" dirty="0"/>
              <a:t>Probably indirect effects important</a:t>
            </a:r>
          </a:p>
          <a:p>
            <a:endParaRPr lang="en-US" dirty="0"/>
          </a:p>
        </p:txBody>
      </p:sp>
    </p:spTree>
    <p:extLst>
      <p:ext uri="{BB962C8B-B14F-4D97-AF65-F5344CB8AC3E}">
        <p14:creationId xmlns:p14="http://schemas.microsoft.com/office/powerpoint/2010/main" val="35789445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Nitrogen limitation and photosynthetic capacity</a:t>
            </a:r>
            <a:endParaRPr lang="en-US" dirty="0"/>
          </a:p>
        </p:txBody>
      </p:sp>
      <p:pic>
        <p:nvPicPr>
          <p:cNvPr id="4" name="Content Placeholder 3"/>
          <p:cNvPicPr>
            <a:picLocks noGrp="1" noChangeAspect="1"/>
          </p:cNvPicPr>
          <p:nvPr>
            <p:ph idx="1"/>
          </p:nvPr>
        </p:nvPicPr>
        <p:blipFill>
          <a:blip r:embed="rId3"/>
          <a:srcRect l="-14599" r="-14599"/>
          <a:stretch>
            <a:fillRect/>
          </a:stretch>
        </p:blipFill>
        <p:spPr/>
      </p:pic>
      <p:sp>
        <p:nvSpPr>
          <p:cNvPr id="3" name="TextBox 2">
            <a:extLst>
              <a:ext uri="{FF2B5EF4-FFF2-40B4-BE49-F238E27FC236}">
                <a16:creationId xmlns:a16="http://schemas.microsoft.com/office/drawing/2014/main" id="{CB1F5B83-74E3-7241-AFDD-984B27CACB65}"/>
              </a:ext>
            </a:extLst>
          </p:cNvPr>
          <p:cNvSpPr txBox="1"/>
          <p:nvPr/>
        </p:nvSpPr>
        <p:spPr>
          <a:xfrm>
            <a:off x="6696496" y="4499917"/>
            <a:ext cx="2562293" cy="664797"/>
          </a:xfrm>
          <a:prstGeom prst="rect">
            <a:avLst/>
          </a:prstGeom>
          <a:noFill/>
        </p:spPr>
        <p:txBody>
          <a:bodyPr wrap="square" rtlCol="0">
            <a:spAutoFit/>
          </a:bodyPr>
          <a:lstStyle/>
          <a:p>
            <a:r>
              <a:rPr lang="en-US" sz="2000" dirty="0"/>
              <a:t>Reich et al 1997: 11 species, 6 biomes</a:t>
            </a:r>
          </a:p>
        </p:txBody>
      </p:sp>
    </p:spTree>
    <p:extLst>
      <p:ext uri="{BB962C8B-B14F-4D97-AF65-F5344CB8AC3E}">
        <p14:creationId xmlns:p14="http://schemas.microsoft.com/office/powerpoint/2010/main" val="2478988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Nitrogen</a:t>
            </a:r>
            <a:endParaRPr lang="en-US" dirty="0"/>
          </a:p>
        </p:txBody>
      </p:sp>
      <p:pic>
        <p:nvPicPr>
          <p:cNvPr id="4" name="Content Placeholder 3"/>
          <p:cNvPicPr>
            <a:picLocks noGrp="1" noChangeAspect="1"/>
          </p:cNvPicPr>
          <p:nvPr>
            <p:ph idx="1"/>
          </p:nvPr>
        </p:nvPicPr>
        <p:blipFill>
          <a:blip r:embed="rId3"/>
          <a:srcRect l="-31854" r="-31854"/>
          <a:stretch>
            <a:fillRect/>
          </a:stretch>
        </p:blipFill>
        <p:spPr/>
      </p:pic>
      <p:sp>
        <p:nvSpPr>
          <p:cNvPr id="3" name="TextBox 2">
            <a:extLst>
              <a:ext uri="{FF2B5EF4-FFF2-40B4-BE49-F238E27FC236}">
                <a16:creationId xmlns:a16="http://schemas.microsoft.com/office/drawing/2014/main" id="{1876AD6C-008F-5C46-B0BD-BBE7C18C4F3E}"/>
              </a:ext>
            </a:extLst>
          </p:cNvPr>
          <p:cNvSpPr txBox="1"/>
          <p:nvPr/>
        </p:nvSpPr>
        <p:spPr>
          <a:xfrm>
            <a:off x="359792" y="1768475"/>
            <a:ext cx="2610010" cy="4914166"/>
          </a:xfrm>
          <a:prstGeom prst="rect">
            <a:avLst/>
          </a:prstGeom>
          <a:noFill/>
        </p:spPr>
        <p:txBody>
          <a:bodyPr wrap="none" rtlCol="0">
            <a:spAutoFit/>
          </a:bodyPr>
          <a:lstStyle/>
          <a:p>
            <a:pPr algn="l"/>
            <a:r>
              <a:rPr lang="en-US" sz="1400" dirty="0" err="1"/>
              <a:t>bc</a:t>
            </a:r>
            <a:r>
              <a:rPr lang="en-US" sz="1400" dirty="0"/>
              <a:t>: Broadleaf crops</a:t>
            </a:r>
          </a:p>
          <a:p>
            <a:pPr algn="l"/>
            <a:r>
              <a:rPr lang="en-US" sz="1400" dirty="0" err="1"/>
              <a:t>ce</a:t>
            </a:r>
            <a:r>
              <a:rPr lang="en-US" sz="1400" dirty="0"/>
              <a:t>: cereal crops</a:t>
            </a:r>
          </a:p>
          <a:p>
            <a:pPr algn="l"/>
            <a:r>
              <a:rPr lang="en-US" sz="1400" dirty="0"/>
              <a:t>co: evergreen conifer</a:t>
            </a:r>
          </a:p>
          <a:p>
            <a:pPr algn="l"/>
            <a:r>
              <a:rPr lang="en-US" sz="1400" dirty="0"/>
              <a:t>dc: deciduous conifer</a:t>
            </a:r>
          </a:p>
          <a:p>
            <a:pPr algn="l"/>
            <a:r>
              <a:rPr lang="en-US" sz="1400" dirty="0" err="1"/>
              <a:t>df</a:t>
            </a:r>
            <a:r>
              <a:rPr lang="en-US" sz="1400" dirty="0"/>
              <a:t>: tropical dry forest</a:t>
            </a:r>
          </a:p>
          <a:p>
            <a:pPr algn="l"/>
            <a:r>
              <a:rPr lang="en-US" sz="1400" dirty="0" err="1"/>
              <a:t>gl</a:t>
            </a:r>
            <a:r>
              <a:rPr lang="en-US" sz="1400" dirty="0"/>
              <a:t>: grassland</a:t>
            </a:r>
          </a:p>
          <a:p>
            <a:pPr algn="l"/>
            <a:r>
              <a:rPr lang="en-US" sz="1400" dirty="0" err="1"/>
              <a:t>mo</a:t>
            </a:r>
            <a:r>
              <a:rPr lang="en-US" sz="1400" dirty="0"/>
              <a:t>: monsoonal forest</a:t>
            </a:r>
          </a:p>
          <a:p>
            <a:pPr algn="l"/>
            <a:r>
              <a:rPr lang="en-US" sz="1400" dirty="0" err="1"/>
              <a:t>sc</a:t>
            </a:r>
            <a:r>
              <a:rPr lang="en-US" sz="1400" dirty="0"/>
              <a:t>: </a:t>
            </a:r>
            <a:r>
              <a:rPr lang="en-US" sz="1400" dirty="0" err="1"/>
              <a:t>sclerophyllous</a:t>
            </a:r>
            <a:r>
              <a:rPr lang="en-US" sz="1400" dirty="0"/>
              <a:t> shrub</a:t>
            </a:r>
          </a:p>
          <a:p>
            <a:pPr algn="l"/>
            <a:r>
              <a:rPr lang="en-US" sz="1400" dirty="0" err="1"/>
              <a:t>sd</a:t>
            </a:r>
            <a:r>
              <a:rPr lang="en-US" sz="1400" dirty="0"/>
              <a:t>; dry savanna</a:t>
            </a:r>
          </a:p>
          <a:p>
            <a:pPr algn="l"/>
            <a:r>
              <a:rPr lang="en-US" sz="1400" dirty="0" err="1"/>
              <a:t>sw</a:t>
            </a:r>
            <a:r>
              <a:rPr lang="en-US" sz="1400" dirty="0"/>
              <a:t>: wet savanna</a:t>
            </a:r>
          </a:p>
          <a:p>
            <a:pPr algn="l"/>
            <a:r>
              <a:rPr lang="en-US" sz="1400" dirty="0" err="1"/>
              <a:t>tc</a:t>
            </a:r>
            <a:r>
              <a:rPr lang="en-US" sz="1400" dirty="0"/>
              <a:t>: tropical tree crop</a:t>
            </a:r>
          </a:p>
          <a:p>
            <a:pPr algn="l"/>
            <a:r>
              <a:rPr lang="en-US" sz="1400" dirty="0"/>
              <a:t>td: </a:t>
            </a:r>
            <a:r>
              <a:rPr lang="en-US" sz="1400" dirty="0" err="1"/>
              <a:t>temeperate</a:t>
            </a:r>
            <a:r>
              <a:rPr lang="en-US" sz="1400" dirty="0"/>
              <a:t> </a:t>
            </a:r>
            <a:r>
              <a:rPr lang="en-US" sz="1400" dirty="0" err="1"/>
              <a:t>decid</a:t>
            </a:r>
            <a:r>
              <a:rPr lang="en-US" sz="1400" dirty="0"/>
              <a:t> broadleaf</a:t>
            </a:r>
          </a:p>
          <a:p>
            <a:pPr algn="l"/>
            <a:r>
              <a:rPr lang="en-US" sz="1400" dirty="0" err="1"/>
              <a:t>te</a:t>
            </a:r>
            <a:r>
              <a:rPr lang="en-US" sz="1400" dirty="0"/>
              <a:t>: temp </a:t>
            </a:r>
            <a:r>
              <a:rPr lang="en-US" sz="1400" dirty="0" err="1"/>
              <a:t>everg</a:t>
            </a:r>
            <a:r>
              <a:rPr lang="en-US" sz="1400" dirty="0"/>
              <a:t> broadleaf</a:t>
            </a:r>
          </a:p>
          <a:p>
            <a:pPr algn="l"/>
            <a:r>
              <a:rPr lang="en-US" sz="1400" dirty="0" err="1"/>
              <a:t>tr</a:t>
            </a:r>
            <a:r>
              <a:rPr lang="en-US" sz="1400" dirty="0"/>
              <a:t>: tropical wet forest</a:t>
            </a:r>
          </a:p>
          <a:p>
            <a:pPr algn="l"/>
            <a:r>
              <a:rPr lang="en-US" sz="1400" dirty="0" err="1"/>
              <a:t>tu</a:t>
            </a:r>
            <a:r>
              <a:rPr lang="en-US" sz="1400" dirty="0"/>
              <a:t>: tundra</a:t>
            </a:r>
          </a:p>
          <a:p>
            <a:pPr algn="l"/>
            <a:endParaRPr lang="en-US" sz="1400" dirty="0"/>
          </a:p>
        </p:txBody>
      </p:sp>
    </p:spTree>
    <p:extLst>
      <p:ext uri="{BB962C8B-B14F-4D97-AF65-F5344CB8AC3E}">
        <p14:creationId xmlns:p14="http://schemas.microsoft.com/office/powerpoint/2010/main" val="3130553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825" y="301626"/>
            <a:ext cx="4031431" cy="957931"/>
          </a:xfrm>
        </p:spPr>
        <p:txBody>
          <a:bodyPr/>
          <a:lstStyle/>
          <a:p>
            <a:r>
              <a:rPr lang="en-US" dirty="0"/>
              <a:t>Nitrogen</a:t>
            </a:r>
          </a:p>
        </p:txBody>
      </p:sp>
      <p:pic>
        <p:nvPicPr>
          <p:cNvPr id="4" name="Content Placeholder 3"/>
          <p:cNvPicPr>
            <a:picLocks noGrp="1" noChangeAspect="1"/>
          </p:cNvPicPr>
          <p:nvPr>
            <p:ph idx="1"/>
          </p:nvPr>
        </p:nvPicPr>
        <p:blipFill>
          <a:blip r:embed="rId3"/>
          <a:srcRect l="-116587" r="-116587"/>
          <a:stretch>
            <a:fillRect/>
          </a:stretch>
        </p:blipFill>
        <p:spPr>
          <a:xfrm>
            <a:off x="1799952" y="251445"/>
            <a:ext cx="11694778" cy="6432947"/>
          </a:xfrm>
        </p:spPr>
      </p:pic>
      <p:sp>
        <p:nvSpPr>
          <p:cNvPr id="5" name="TextBox 4"/>
          <p:cNvSpPr txBox="1"/>
          <p:nvPr/>
        </p:nvSpPr>
        <p:spPr>
          <a:xfrm>
            <a:off x="287784" y="1547589"/>
            <a:ext cx="4345037" cy="2159668"/>
          </a:xfrm>
          <a:prstGeom prst="rect">
            <a:avLst/>
          </a:prstGeom>
          <a:noFill/>
        </p:spPr>
        <p:txBody>
          <a:bodyPr wrap="square" rtlCol="0">
            <a:spAutoFit/>
          </a:bodyPr>
          <a:lstStyle/>
          <a:p>
            <a:r>
              <a:rPr lang="en-US" sz="3600" dirty="0"/>
              <a:t>Relationships between N, leaf lifespan, SLA and net photosynthesis</a:t>
            </a:r>
          </a:p>
        </p:txBody>
      </p:sp>
      <p:sp>
        <p:nvSpPr>
          <p:cNvPr id="6" name="TextBox 5"/>
          <p:cNvSpPr txBox="1"/>
          <p:nvPr/>
        </p:nvSpPr>
        <p:spPr>
          <a:xfrm>
            <a:off x="143768" y="4211885"/>
            <a:ext cx="5616624" cy="2336537"/>
          </a:xfrm>
          <a:prstGeom prst="rect">
            <a:avLst/>
          </a:prstGeom>
          <a:noFill/>
        </p:spPr>
        <p:txBody>
          <a:bodyPr wrap="square" rtlCol="0">
            <a:spAutoFit/>
          </a:bodyPr>
          <a:lstStyle/>
          <a:p>
            <a:r>
              <a:rPr lang="en-US" sz="1600" dirty="0"/>
              <a:t>higher the leaf N concentration, the shorter the leaf lifespan. </a:t>
            </a:r>
          </a:p>
          <a:p>
            <a:r>
              <a:rPr lang="en-US" sz="1600" dirty="0"/>
              <a:t>Leaves with shorter lifespans tend to have lower specific leaf area (SLA, the leaf surface area per unit of biomass) (i.e. long-lived leaves are more dense), so higher leaf N concentration correlates with higher SLA.</a:t>
            </a:r>
          </a:p>
          <a:p>
            <a:endParaRPr lang="en-US" dirty="0"/>
          </a:p>
        </p:txBody>
      </p:sp>
    </p:spTree>
    <p:extLst>
      <p:ext uri="{BB962C8B-B14F-4D97-AF65-F5344CB8AC3E}">
        <p14:creationId xmlns:p14="http://schemas.microsoft.com/office/powerpoint/2010/main" val="31394694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Water limitation</a:t>
            </a:r>
            <a:endParaRPr lang="en-US" dirty="0"/>
          </a:p>
        </p:txBody>
      </p:sp>
      <p:sp>
        <p:nvSpPr>
          <p:cNvPr id="3" name="Content Placeholder 2"/>
          <p:cNvSpPr>
            <a:spLocks noGrp="1"/>
          </p:cNvSpPr>
          <p:nvPr>
            <p:ph idx="1"/>
          </p:nvPr>
        </p:nvSpPr>
        <p:spPr/>
        <p:txBody>
          <a:bodyPr/>
          <a:lstStyle/>
          <a:p>
            <a:pPr marL="457200" indent="-457200">
              <a:buFont typeface="Arial"/>
              <a:buChar char="•"/>
            </a:pPr>
            <a:r>
              <a:rPr lang="en-US" dirty="0"/>
              <a:t>reduces the capacity of leaves to match CO2 supply with light availability </a:t>
            </a:r>
          </a:p>
          <a:p>
            <a:pPr marL="457200" indent="-457200">
              <a:buFont typeface="Arial"/>
              <a:buChar char="•"/>
            </a:pPr>
            <a:r>
              <a:rPr lang="en-US" dirty="0"/>
              <a:t>manifested as a decrease in leaf relative water content (RWC).</a:t>
            </a:r>
          </a:p>
          <a:p>
            <a:pPr marL="457200" indent="-457200">
              <a:buFont typeface="Arial"/>
              <a:buChar char="•"/>
            </a:pPr>
            <a:r>
              <a:rPr lang="en-US" dirty="0"/>
              <a:t>Decreasing RWC progressively decreases </a:t>
            </a:r>
            <a:r>
              <a:rPr lang="en-US" dirty="0" err="1"/>
              <a:t>stomatal</a:t>
            </a:r>
            <a:r>
              <a:rPr lang="en-US" dirty="0"/>
              <a:t> conductance which slows CO2 assimilation (lower photosynthetic capacity) although different studies show different responses for RWC between 100% and 70%</a:t>
            </a:r>
          </a:p>
        </p:txBody>
      </p:sp>
    </p:spTree>
    <p:extLst>
      <p:ext uri="{BB962C8B-B14F-4D97-AF65-F5344CB8AC3E}">
        <p14:creationId xmlns:p14="http://schemas.microsoft.com/office/powerpoint/2010/main" val="2459620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 limitation</a:t>
            </a:r>
          </a:p>
        </p:txBody>
      </p:sp>
      <p:sp>
        <p:nvSpPr>
          <p:cNvPr id="3" name="Content Placeholder 2"/>
          <p:cNvSpPr>
            <a:spLocks noGrp="1"/>
          </p:cNvSpPr>
          <p:nvPr>
            <p:ph idx="1"/>
          </p:nvPr>
        </p:nvSpPr>
        <p:spPr/>
        <p:txBody>
          <a:bodyPr/>
          <a:lstStyle/>
          <a:p>
            <a:r>
              <a:rPr lang="en-US" dirty="0"/>
              <a:t>Plants acclimated and adapted to dry conditions</a:t>
            </a:r>
          </a:p>
          <a:p>
            <a:pPr marL="457200" indent="-457200">
              <a:buFont typeface="Arial"/>
              <a:buChar char="•"/>
            </a:pPr>
            <a:r>
              <a:rPr lang="en-US" dirty="0"/>
              <a:t>reduce photosynthetic capacity and leaf N concentrations </a:t>
            </a:r>
          </a:p>
          <a:p>
            <a:pPr marL="857250" lvl="1" indent="-457200">
              <a:buFont typeface="Arial"/>
              <a:buChar char="•"/>
            </a:pPr>
            <a:r>
              <a:rPr lang="en-US" dirty="0"/>
              <a:t>low </a:t>
            </a:r>
            <a:r>
              <a:rPr lang="en-US" dirty="0" err="1"/>
              <a:t>stomatal</a:t>
            </a:r>
            <a:r>
              <a:rPr lang="en-US" dirty="0"/>
              <a:t> conductance that conserves water</a:t>
            </a:r>
          </a:p>
          <a:p>
            <a:pPr marL="457200" indent="-457200">
              <a:buFont typeface="Arial"/>
              <a:buChar char="•"/>
            </a:pPr>
            <a:r>
              <a:rPr lang="en-US" dirty="0" err="1"/>
              <a:t>minimse</a:t>
            </a:r>
            <a:r>
              <a:rPr lang="en-US" dirty="0"/>
              <a:t> leaf area (shedding or lower leaf production rates) to </a:t>
            </a:r>
            <a:r>
              <a:rPr lang="en-US" dirty="0" err="1"/>
              <a:t>minimise</a:t>
            </a:r>
            <a:r>
              <a:rPr lang="en-US" dirty="0"/>
              <a:t> water loss. </a:t>
            </a:r>
          </a:p>
          <a:p>
            <a:pPr marL="457200" indent="-457200">
              <a:buFont typeface="Arial"/>
              <a:buChar char="•"/>
            </a:pPr>
            <a:r>
              <a:rPr lang="en-US" dirty="0"/>
              <a:t>Some </a:t>
            </a:r>
            <a:r>
              <a:rPr lang="en-US" dirty="0" err="1"/>
              <a:t>minimise</a:t>
            </a:r>
            <a:r>
              <a:rPr lang="en-US" dirty="0"/>
              <a:t> radiation absorption by higher leaf reflectance more vertically-inclined (</a:t>
            </a:r>
            <a:r>
              <a:rPr lang="en-US" dirty="0" err="1"/>
              <a:t>erectophile</a:t>
            </a:r>
            <a:r>
              <a:rPr lang="en-US" dirty="0"/>
              <a:t>) leaves.</a:t>
            </a:r>
          </a:p>
        </p:txBody>
      </p:sp>
    </p:spTree>
    <p:extLst>
      <p:ext uri="{BB962C8B-B14F-4D97-AF65-F5344CB8AC3E}">
        <p14:creationId xmlns:p14="http://schemas.microsoft.com/office/powerpoint/2010/main" val="34887875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Temperature effects</a:t>
            </a:r>
            <a:endParaRPr lang="en-US" dirty="0"/>
          </a:p>
        </p:txBody>
      </p:sp>
      <p:pic>
        <p:nvPicPr>
          <p:cNvPr id="4" name="Content Placeholder 3"/>
          <p:cNvPicPr>
            <a:picLocks noGrp="1" noChangeAspect="1"/>
          </p:cNvPicPr>
          <p:nvPr>
            <p:ph idx="1"/>
          </p:nvPr>
        </p:nvPicPr>
        <p:blipFill>
          <a:blip r:embed="rId3"/>
          <a:srcRect l="-13292" r="-13292"/>
          <a:stretch>
            <a:fillRect/>
          </a:stretch>
        </p:blipFill>
        <p:spPr/>
      </p:pic>
    </p:spTree>
    <p:extLst>
      <p:ext uri="{BB962C8B-B14F-4D97-AF65-F5344CB8AC3E}">
        <p14:creationId xmlns:p14="http://schemas.microsoft.com/office/powerpoint/2010/main" val="1145123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From the IPCC AR5 </a:t>
            </a:r>
            <a:r>
              <a:rPr lang="en-US" sz="4000"/>
              <a:t>(synthesis report)</a:t>
            </a:r>
            <a:endParaRPr lang="en-US" sz="4000" dirty="0"/>
          </a:p>
        </p:txBody>
      </p:sp>
      <p:sp>
        <p:nvSpPr>
          <p:cNvPr id="3" name="Content Placeholder 2"/>
          <p:cNvSpPr>
            <a:spLocks noGrp="1"/>
          </p:cNvSpPr>
          <p:nvPr>
            <p:ph idx="1"/>
          </p:nvPr>
        </p:nvSpPr>
        <p:spPr/>
        <p:txBody>
          <a:bodyPr/>
          <a:lstStyle/>
          <a:p>
            <a:r>
              <a:rPr lang="en-US" sz="1800" b="1" dirty="0"/>
              <a:t>Causes of change</a:t>
            </a:r>
            <a:endParaRPr lang="en-US" sz="1800" dirty="0"/>
          </a:p>
          <a:p>
            <a:r>
              <a:rPr lang="en-US" sz="1800" dirty="0"/>
              <a:t>Total radiative forcing is positive, and has led to an uptake of energy by the climate system. The largest contribution to total radiative forcing is caused by the increase in the atmospheric concentration of CO2 since 1750 </a:t>
            </a:r>
          </a:p>
          <a:p>
            <a:r>
              <a:rPr lang="en-US" sz="1800" dirty="0"/>
              <a:t>The total anthropogenic RF for 2011 relative to 1750 is 2.29 [1.13 to 3.33] Wm</a:t>
            </a:r>
            <a:r>
              <a:rPr lang="en-US" sz="1800" baseline="30000" dirty="0"/>
              <a:t>−2</a:t>
            </a:r>
            <a:r>
              <a:rPr lang="en-US" sz="1800" dirty="0"/>
              <a:t> (see Figure SPM.5), and it has increased more rapidly since 1970 than during prior decades. The total anthropogenic RF best estimate for 2011 is 43% higher than that reported in AR4 for the year 2005. This is caused by a combination of continued growth in most greenhouse gas concentrations and improved estimates of RF by aerosols indicating a weaker net cooling effect </a:t>
            </a:r>
          </a:p>
          <a:p>
            <a:r>
              <a:rPr lang="en-US" sz="1800" b="1" dirty="0"/>
              <a:t>Climate models have improved since the AR4. Models reproduce observed continental- scale surface temperature patterns and trends over many decades, including the more rapid warming since the mid-20th century and the cooling immediately following large volcanic eruptions (</a:t>
            </a:r>
            <a:r>
              <a:rPr lang="en-US" sz="1800" b="1" i="1" dirty="0"/>
              <a:t>very high confidence</a:t>
            </a:r>
            <a:r>
              <a:rPr lang="en-US" sz="1800" b="1" dirty="0"/>
              <a:t>) </a:t>
            </a:r>
            <a:endParaRPr lang="en-US" sz="1800" dirty="0"/>
          </a:p>
          <a:p>
            <a:endParaRPr lang="en-US" sz="1800" dirty="0"/>
          </a:p>
        </p:txBody>
      </p:sp>
    </p:spTree>
    <p:extLst>
      <p:ext uri="{BB962C8B-B14F-4D97-AF65-F5344CB8AC3E}">
        <p14:creationId xmlns:p14="http://schemas.microsoft.com/office/powerpoint/2010/main" val="16212959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pPr marL="457200" indent="-457200">
              <a:buFont typeface="Arial"/>
              <a:buChar char="•"/>
            </a:pPr>
            <a:r>
              <a:rPr lang="en-US" sz="2800" i="1" dirty="0"/>
              <a:t>considered the importance of understanding the science of climate change</a:t>
            </a:r>
          </a:p>
          <a:p>
            <a:pPr marL="457200" indent="-457200">
              <a:buFont typeface="Arial"/>
              <a:buChar char="•"/>
            </a:pPr>
            <a:r>
              <a:rPr lang="en-US" sz="2800" i="1" dirty="0"/>
              <a:t>looked at basic principles of energy transfer in the earth system</a:t>
            </a:r>
          </a:p>
          <a:p>
            <a:pPr marL="457200" indent="-457200">
              <a:buFont typeface="Arial"/>
              <a:buChar char="•"/>
            </a:pPr>
            <a:r>
              <a:rPr lang="en-US" sz="2800" i="1" dirty="0"/>
              <a:t>examined greenhouse gases and their sources</a:t>
            </a:r>
          </a:p>
          <a:p>
            <a:pPr marL="457200" indent="-457200">
              <a:buFont typeface="Arial"/>
              <a:buChar char="•"/>
            </a:pPr>
            <a:r>
              <a:rPr lang="en-US" sz="2800" i="1" dirty="0"/>
              <a:t>looked in detail at the terrestrial carbon cycle</a:t>
            </a:r>
          </a:p>
          <a:p>
            <a:pPr marL="457200" indent="-457200">
              <a:buFont typeface="Arial"/>
              <a:buChar char="•"/>
            </a:pPr>
            <a:r>
              <a:rPr lang="en-US" sz="2800" i="1" dirty="0"/>
              <a:t>provided an overview of relevant biogeochemical processes</a:t>
            </a:r>
          </a:p>
          <a:p>
            <a:pPr marL="457200" indent="-457200">
              <a:buFont typeface="Arial"/>
              <a:buChar char="•"/>
            </a:pPr>
            <a:r>
              <a:rPr lang="en-US" sz="2800" i="1" dirty="0"/>
              <a:t>looked in some detail at photosynthesis and factors that limit this</a:t>
            </a:r>
          </a:p>
          <a:p>
            <a:pPr marL="457200" indent="-457200">
              <a:buFont typeface="Arial"/>
              <a:buChar char="•"/>
            </a:pPr>
            <a:endParaRPr lang="en-US" sz="2800" dirty="0"/>
          </a:p>
        </p:txBody>
      </p:sp>
    </p:spTree>
    <p:extLst>
      <p:ext uri="{BB962C8B-B14F-4D97-AF65-F5344CB8AC3E}">
        <p14:creationId xmlns:p14="http://schemas.microsoft.com/office/powerpoint/2010/main" val="29954148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Exercise</a:t>
            </a:r>
          </a:p>
        </p:txBody>
      </p:sp>
      <p:sp>
        <p:nvSpPr>
          <p:cNvPr id="3" name="Content Placeholder 2"/>
          <p:cNvSpPr>
            <a:spLocks noGrp="1"/>
          </p:cNvSpPr>
          <p:nvPr>
            <p:ph idx="1"/>
          </p:nvPr>
        </p:nvSpPr>
        <p:spPr/>
        <p:txBody>
          <a:bodyPr/>
          <a:lstStyle/>
          <a:p>
            <a:r>
              <a:rPr lang="en-US" sz="1800" dirty="0"/>
              <a:t>‘develop a simple ‘zero-dimensional’ model of the climate system</a:t>
            </a:r>
          </a:p>
          <a:p>
            <a:pPr marL="457200" indent="-457200">
              <a:buFont typeface="Arial"/>
              <a:buChar char="•"/>
            </a:pPr>
            <a:r>
              <a:rPr lang="en-US" sz="1800" dirty="0"/>
              <a:t>Use this model to show what the sensitivity of the temperature is to albedo and the incoming solar radiation.</a:t>
            </a:r>
          </a:p>
          <a:p>
            <a:pPr marL="457200" indent="-457200">
              <a:buFont typeface="Arial"/>
              <a:buChar char="•"/>
            </a:pPr>
            <a:r>
              <a:rPr lang="en-US" sz="1800" dirty="0"/>
              <a:t>what factors would cause variations in these terms?</a:t>
            </a:r>
          </a:p>
          <a:p>
            <a:pPr>
              <a:buFont typeface="Arial"/>
              <a:buChar char="•"/>
            </a:pPr>
            <a:r>
              <a:rPr lang="en-US" sz="1800" dirty="0"/>
              <a:t>Assuming the actual average surface temperature is around 14 C, modify the code above to return the </a:t>
            </a:r>
            <a:r>
              <a:rPr lang="en-US" sz="1800" i="1" dirty="0"/>
              <a:t>effective emissivity</a:t>
            </a:r>
            <a:r>
              <a:rPr lang="en-US" sz="1800" dirty="0"/>
              <a:t> of the Earth.</a:t>
            </a:r>
          </a:p>
          <a:p>
            <a:pPr>
              <a:buFont typeface="Arial"/>
              <a:buChar char="•"/>
            </a:pPr>
            <a:r>
              <a:rPr lang="en-US" sz="1800" dirty="0"/>
              <a:t>We assumed above that the effective (broadband) shortwave albedo was 0.31, so the effective (broadband) shortwave </a:t>
            </a:r>
            <a:r>
              <a:rPr lang="en-US" sz="1800" dirty="0" err="1"/>
              <a:t>absorptance</a:t>
            </a:r>
            <a:r>
              <a:rPr lang="en-US" sz="1800" dirty="0"/>
              <a:t> is 1-0.31=0.69. The effective (broadband) </a:t>
            </a:r>
            <a:r>
              <a:rPr lang="en-US" sz="1800" dirty="0" err="1"/>
              <a:t>longwave</a:t>
            </a:r>
            <a:r>
              <a:rPr lang="en-US" sz="1800" dirty="0"/>
              <a:t> </a:t>
            </a:r>
            <a:r>
              <a:rPr lang="en-US" sz="1800" dirty="0" err="1"/>
              <a:t>absorptance</a:t>
            </a:r>
            <a:r>
              <a:rPr lang="en-US" sz="1800" dirty="0"/>
              <a:t> is equal to the effective (broadband) </a:t>
            </a:r>
            <a:r>
              <a:rPr lang="en-US" sz="1800" dirty="0" err="1"/>
              <a:t>longwave</a:t>
            </a:r>
            <a:r>
              <a:rPr lang="en-US" sz="1800" dirty="0"/>
              <a:t> emissivity through Kirchoff’s law (of thermal radiation</a:t>
            </a:r>
            <a:r>
              <a:rPr lang="en-US" sz="1800" dirty="0">
                <a:hlinkClick r:id="rId3"/>
              </a:rPr>
              <a:t>)</a:t>
            </a:r>
            <a:r>
              <a:rPr lang="en-US" sz="1800" dirty="0"/>
              <a:t>, assuming thermal equilibrium. What then is the effective (broadband) </a:t>
            </a:r>
            <a:r>
              <a:rPr lang="en-US" sz="1800" dirty="0" err="1"/>
              <a:t>longwave</a:t>
            </a:r>
            <a:r>
              <a:rPr lang="en-US" sz="1800" dirty="0"/>
              <a:t> albedo?</a:t>
            </a:r>
          </a:p>
          <a:p>
            <a:pPr>
              <a:buFont typeface="Arial"/>
              <a:buChar char="•"/>
            </a:pPr>
            <a:r>
              <a:rPr lang="en-US" sz="1800" dirty="0"/>
              <a:t>Why do we use the words </a:t>
            </a:r>
            <a:r>
              <a:rPr lang="en-US" sz="1800" i="1" dirty="0"/>
              <a:t>effective</a:t>
            </a:r>
            <a:r>
              <a:rPr lang="en-US" sz="1800" dirty="0"/>
              <a:t> and </a:t>
            </a:r>
            <a:r>
              <a:rPr lang="en-US" sz="1800" i="1" dirty="0"/>
              <a:t>broadband</a:t>
            </a:r>
            <a:r>
              <a:rPr lang="en-US" sz="1800" dirty="0"/>
              <a:t> above?</a:t>
            </a:r>
          </a:p>
          <a:p>
            <a:pPr>
              <a:buFont typeface="Arial"/>
              <a:buChar char="•"/>
            </a:pPr>
            <a:r>
              <a:rPr lang="en-US" sz="1800" dirty="0"/>
              <a:t>What impact would increasing the concentrations of greenhouse gases have on the effective (broadband) </a:t>
            </a:r>
            <a:r>
              <a:rPr lang="en-US" sz="1800" dirty="0" err="1"/>
              <a:t>longwave</a:t>
            </a:r>
            <a:r>
              <a:rPr lang="en-US" sz="1800" dirty="0"/>
              <a:t> albedo?</a:t>
            </a:r>
          </a:p>
          <a:p>
            <a:pPr marL="457200" indent="-457200">
              <a:buFont typeface="Arial"/>
              <a:buChar char="•"/>
            </a:pPr>
            <a:endParaRPr lang="en-US" sz="1800" dirty="0"/>
          </a:p>
        </p:txBody>
      </p:sp>
    </p:spTree>
    <p:extLst>
      <p:ext uri="{BB962C8B-B14F-4D97-AF65-F5344CB8AC3E}">
        <p14:creationId xmlns:p14="http://schemas.microsoft.com/office/powerpoint/2010/main" val="33452985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r>
              <a:rPr lang="en-US" dirty="0"/>
              <a:t>Data on CO2 emissions and per capita emissions</a:t>
            </a:r>
          </a:p>
        </p:txBody>
      </p:sp>
      <p:pic>
        <p:nvPicPr>
          <p:cNvPr id="5" name="Picture 4"/>
          <p:cNvPicPr>
            <a:picLocks noChangeAspect="1"/>
          </p:cNvPicPr>
          <p:nvPr/>
        </p:nvPicPr>
        <p:blipFill>
          <a:blip r:embed="rId2"/>
          <a:stretch>
            <a:fillRect/>
          </a:stretch>
        </p:blipFill>
        <p:spPr>
          <a:xfrm>
            <a:off x="791840" y="2267669"/>
            <a:ext cx="7776864" cy="4443922"/>
          </a:xfrm>
          <a:prstGeom prst="rect">
            <a:avLst/>
          </a:prstGeom>
        </p:spPr>
      </p:pic>
      <p:sp>
        <p:nvSpPr>
          <p:cNvPr id="6" name="TextBox 5"/>
          <p:cNvSpPr txBox="1"/>
          <p:nvPr/>
        </p:nvSpPr>
        <p:spPr>
          <a:xfrm>
            <a:off x="3240112" y="7119555"/>
            <a:ext cx="3965298" cy="440120"/>
          </a:xfrm>
          <a:prstGeom prst="rect">
            <a:avLst/>
          </a:prstGeom>
          <a:noFill/>
        </p:spPr>
        <p:txBody>
          <a:bodyPr wrap="none" rtlCol="0">
            <a:spAutoFit/>
          </a:bodyPr>
          <a:lstStyle/>
          <a:p>
            <a:r>
              <a:rPr lang="en-US" sz="2400" dirty="0"/>
              <a:t>Global per capita emissions</a:t>
            </a:r>
          </a:p>
        </p:txBody>
      </p:sp>
    </p:spTree>
    <p:extLst>
      <p:ext uri="{BB962C8B-B14F-4D97-AF65-F5344CB8AC3E}">
        <p14:creationId xmlns:p14="http://schemas.microsoft.com/office/powerpoint/2010/main" val="3511306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pic>
        <p:nvPicPr>
          <p:cNvPr id="4" name="Content Placeholder 3"/>
          <p:cNvPicPr>
            <a:picLocks noGrp="1" noChangeAspect="1"/>
          </p:cNvPicPr>
          <p:nvPr>
            <p:ph idx="1"/>
          </p:nvPr>
        </p:nvPicPr>
        <p:blipFill>
          <a:blip r:embed="rId3"/>
          <a:srcRect l="-18173" r="-18173"/>
          <a:stretch>
            <a:fillRect/>
          </a:stretch>
        </p:blipFill>
        <p:spPr/>
      </p:pic>
    </p:spTree>
    <p:extLst>
      <p:ext uri="{BB962C8B-B14F-4D97-AF65-F5344CB8AC3E}">
        <p14:creationId xmlns:p14="http://schemas.microsoft.com/office/powerpoint/2010/main" val="17392004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pic>
        <p:nvPicPr>
          <p:cNvPr id="4" name="Content Placeholder 3"/>
          <p:cNvPicPr>
            <a:picLocks noGrp="1" noChangeAspect="1"/>
          </p:cNvPicPr>
          <p:nvPr>
            <p:ph idx="1"/>
          </p:nvPr>
        </p:nvPicPr>
        <p:blipFill>
          <a:blip r:embed="rId3"/>
          <a:srcRect l="-18173" r="-18173"/>
          <a:stretch>
            <a:fillRect/>
          </a:stretch>
        </p:blipFill>
        <p:spPr/>
      </p:pic>
    </p:spTree>
    <p:extLst>
      <p:ext uri="{BB962C8B-B14F-4D97-AF65-F5344CB8AC3E}">
        <p14:creationId xmlns:p14="http://schemas.microsoft.com/office/powerpoint/2010/main" val="20006482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r>
              <a:rPr lang="en-US" dirty="0"/>
              <a:t>Identify those countries in the top twenty emitting nations lists which have increasing trends in (a) population and (b) per capita emissions rates. Rank them in order.</a:t>
            </a:r>
          </a:p>
          <a:p>
            <a:endParaRPr lang="en-US" dirty="0"/>
          </a:p>
        </p:txBody>
      </p:sp>
    </p:spTree>
    <p:extLst>
      <p:ext uri="{BB962C8B-B14F-4D97-AF65-F5344CB8AC3E}">
        <p14:creationId xmlns:p14="http://schemas.microsoft.com/office/powerpoint/2010/main" val="20116981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r>
              <a:rPr lang="en-US" sz="1600" dirty="0"/>
              <a:t>Given a start at some code …</a:t>
            </a:r>
          </a:p>
          <a:p>
            <a:r>
              <a:rPr lang="en-US" sz="1600" dirty="0"/>
              <a:t>The code above provides linear extrapolation estimates for per </a:t>
            </a:r>
            <a:r>
              <a:rPr lang="en-US" sz="1600" dirty="0" err="1"/>
              <a:t>captia</a:t>
            </a:r>
            <a:r>
              <a:rPr lang="en-US" sz="1600" dirty="0"/>
              <a:t> emissions for the year 2020 based on data for 1995 to 2008.</a:t>
            </a:r>
          </a:p>
          <a:p>
            <a:r>
              <a:rPr lang="en-US" sz="1600" b="1" dirty="0"/>
              <a:t>Adapt the code so that it provides estimates of Total Fossil-Fuel Emissions for 2020 for the top 20 emitting countries, </a:t>
            </a:r>
            <a:r>
              <a:rPr lang="en-US" sz="1600" b="1" i="1" dirty="0"/>
              <a:t>assuming population does not increase</a:t>
            </a:r>
            <a:r>
              <a:rPr lang="en-US" sz="1600" b="1" dirty="0"/>
              <a:t>.</a:t>
            </a:r>
          </a:p>
          <a:p>
            <a:r>
              <a:rPr lang="en-US" sz="1600" b="1" dirty="0"/>
              <a:t>Adapt the code so that it provides estimates of Total Fossil-Fuel Emissions for 2020 for the top 20 emitting countries, </a:t>
            </a:r>
            <a:r>
              <a:rPr lang="en-US" sz="1600" b="1" i="1" dirty="0"/>
              <a:t>assuming a linear trend in population</a:t>
            </a:r>
            <a:r>
              <a:rPr lang="en-US" sz="1600" b="1" dirty="0"/>
              <a:t>.</a:t>
            </a:r>
          </a:p>
          <a:p>
            <a:r>
              <a:rPr lang="en-US" sz="1600" b="1" dirty="0"/>
              <a:t>Use these two sets of figures to estimate the impact of population growth on total (global) Fossil-Fuel Emissions for 2020 </a:t>
            </a:r>
            <a:r>
              <a:rPr lang="en-US" sz="1600" dirty="0"/>
              <a:t>(i.e. what </a:t>
            </a:r>
            <a:r>
              <a:rPr lang="en-US" sz="1600" dirty="0" err="1"/>
              <a:t>proiortion</a:t>
            </a:r>
            <a:r>
              <a:rPr lang="en-US" sz="1600" dirty="0"/>
              <a:t> of the change in estimated emissions can be attributed to population growth?). You can assume that the proportion of emissions from the top 20 countries remains at 63% if you need that information.</a:t>
            </a:r>
          </a:p>
          <a:p>
            <a:r>
              <a:rPr lang="en-US" sz="1600" dirty="0"/>
              <a:t>What impact does the time period over which you perform the linear regression have (e.g. change it to start at 2000)?</a:t>
            </a:r>
          </a:p>
          <a:p>
            <a:r>
              <a:rPr lang="en-US" sz="1600" dirty="0"/>
              <a:t>If you have time, you might try to estimate the uncertainty on these estimates.</a:t>
            </a:r>
          </a:p>
          <a:p>
            <a:r>
              <a:rPr lang="en-US" sz="1600" dirty="0" err="1"/>
              <a:t>Criticise</a:t>
            </a:r>
            <a:r>
              <a:rPr lang="en-US" sz="1600" dirty="0"/>
              <a:t> the model developed. What factors might come into play that we have not accounted for here (a starter: global economic conditions; also, have we missed any important countries)?</a:t>
            </a:r>
          </a:p>
          <a:p>
            <a:endParaRPr lang="en-US" sz="1600" dirty="0"/>
          </a:p>
        </p:txBody>
      </p:sp>
    </p:spTree>
    <p:extLst>
      <p:ext uri="{BB962C8B-B14F-4D97-AF65-F5344CB8AC3E}">
        <p14:creationId xmlns:p14="http://schemas.microsoft.com/office/powerpoint/2010/main" val="3847373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IPCC SR1.5 Nov 2018</a:t>
            </a:r>
          </a:p>
        </p:txBody>
      </p:sp>
      <p:sp>
        <p:nvSpPr>
          <p:cNvPr id="3" name="Content Placeholder 2"/>
          <p:cNvSpPr>
            <a:spLocks noGrp="1"/>
          </p:cNvSpPr>
          <p:nvPr>
            <p:ph idx="1"/>
          </p:nvPr>
        </p:nvSpPr>
        <p:spPr/>
        <p:txBody>
          <a:bodyPr/>
          <a:lstStyle/>
          <a:p>
            <a:r>
              <a:rPr lang="en-GB" dirty="0"/>
              <a:t>An IPCC special report on the impacts of global warming of 1.5 C above pre-industrial levels and related global greenhouse gas emission pathways, in the context of strengthening the global response to the threat of climate change, sustainable development, and efforts to eradicate poverty.</a:t>
            </a:r>
          </a:p>
          <a:p>
            <a:r>
              <a:rPr lang="en-GB" sz="2800" dirty="0"/>
              <a:t>https://</a:t>
            </a:r>
            <a:r>
              <a:rPr lang="en-GB" sz="2800" dirty="0" err="1"/>
              <a:t>www.ipcc.ch</a:t>
            </a:r>
            <a:r>
              <a:rPr lang="en-GB" sz="2800" dirty="0"/>
              <a:t>/sr15/</a:t>
            </a:r>
          </a:p>
          <a:p>
            <a:r>
              <a:rPr lang="en-GB" sz="2800" dirty="0"/>
              <a:t>READ THE REPORT: SPM but also chapter 4 re deforestation</a:t>
            </a:r>
            <a:endParaRPr lang="en-US" sz="2800" dirty="0"/>
          </a:p>
        </p:txBody>
      </p:sp>
    </p:spTree>
    <p:extLst>
      <p:ext uri="{BB962C8B-B14F-4D97-AF65-F5344CB8AC3E}">
        <p14:creationId xmlns:p14="http://schemas.microsoft.com/office/powerpoint/2010/main" val="217994443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00"/>
          </a:solidFill>
          <a:prstDash val="solid"/>
          <a:round/>
          <a:headEnd type="oval" w="med" len="med"/>
          <a:tailEnd type="triangle" w="med" len="med"/>
        </a:ln>
        <a:effectLst/>
      </a:spPr>
      <a:bodyPr vert="horz" wrap="square" lIns="0" tIns="0" rIns="0" bIns="0" numCol="1" anchor="t" anchorCtr="0" compatLnSpc="1">
        <a:prstTxWarp prst="textNoShape">
          <a:avLst/>
        </a:prstTxWarp>
      </a:bodyPr>
      <a:lstStyle>
        <a:defPPr marL="0" marR="0" indent="0" algn="ctr" defTabSz="449263" rtl="0" eaLnBrk="1" fontAlgn="base" latinLnBrk="0" hangingPunct="0">
          <a:lnSpc>
            <a:spcPct val="93000"/>
          </a:lnSpc>
          <a:spcBef>
            <a:spcPct val="50000"/>
          </a:spcBef>
          <a:spcAft>
            <a:spcPct val="0"/>
          </a:spcAft>
          <a:buClr>
            <a:srgbClr val="000000"/>
          </a:buClr>
          <a:buSzPct val="100000"/>
          <a:buFont typeface="Times New Roman" charset="0"/>
          <a:buNone/>
          <a:tabLst/>
          <a:defRPr kumimoji="0" lang="en-GB" sz="4400" b="0" i="0" u="none" strike="noStrike" cap="none" normalizeH="0" baseline="0">
            <a:ln>
              <a:noFill/>
            </a:ln>
            <a:solidFill>
              <a:srgbClr val="000000"/>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8072</TotalTime>
  <Words>5184</Words>
  <Application>Microsoft Macintosh PowerPoint</Application>
  <PresentationFormat>Custom</PresentationFormat>
  <Paragraphs>434</Paragraphs>
  <Slides>86</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Arial</vt:lpstr>
      <vt:lpstr>Arial</vt:lpstr>
      <vt:lpstr>Calibri</vt:lpstr>
      <vt:lpstr>camingodos_prolight</vt:lpstr>
      <vt:lpstr>Times New Roman</vt:lpstr>
      <vt:lpstr>Default Design</vt:lpstr>
      <vt:lpstr>GEOG0113 The Terrestrial Carbon Cycle</vt:lpstr>
      <vt:lpstr>Aims of lecture</vt:lpstr>
      <vt:lpstr>Terrestrial Climate and Climate Change</vt:lpstr>
      <vt:lpstr>From the IPCC AR4 (synthesis report):</vt:lpstr>
      <vt:lpstr>From the IPCC AR4 (synthesis report):</vt:lpstr>
      <vt:lpstr>From the IPCC AR5 (synthesis report):</vt:lpstr>
      <vt:lpstr>From the IPCC AR5 (synthesis report):</vt:lpstr>
      <vt:lpstr>From the IPCC AR5 (synthesis report)</vt:lpstr>
      <vt:lpstr>IPCC SR1.5 Nov 2018</vt:lpstr>
      <vt:lpstr>The 'spheres' of influence on the climate system</vt:lpstr>
      <vt:lpstr>Energy transfer: basics</vt:lpstr>
      <vt:lpstr>Earth’s climate is driven by (shortwave) solar radiation</vt:lpstr>
      <vt:lpstr>large proportion of longwave radiation emitted by the surface is re-radiated back to the surface (and absorbed by the surface) by clouds and so-called greenhouse gases</vt:lpstr>
      <vt:lpstr>Atmospheric absorption</vt:lpstr>
      <vt:lpstr>Radiative Forcing</vt:lpstr>
      <vt:lpstr>Rockstrom et al. (2009)</vt:lpstr>
      <vt:lpstr>Radiative forcings</vt:lpstr>
      <vt:lpstr>Carbon in the Earth System</vt:lpstr>
      <vt:lpstr>Carbon in the Earth System</vt:lpstr>
      <vt:lpstr>Atmospheric Carbon and Greenhouse Gases</vt:lpstr>
      <vt:lpstr>Annual cycles</vt:lpstr>
      <vt:lpstr>US emissions (2006)</vt:lpstr>
      <vt:lpstr>Global trends</vt:lpstr>
      <vt:lpstr>Global trends</vt:lpstr>
      <vt:lpstr>Methane </vt:lpstr>
      <vt:lpstr>NO2</vt:lpstr>
      <vt:lpstr>halocarbons</vt:lpstr>
      <vt:lpstr>Terrestrial Carbon</vt:lpstr>
      <vt:lpstr>Terrestrial Carbon</vt:lpstr>
      <vt:lpstr>The Carbon Cycle</vt:lpstr>
      <vt:lpstr>CO2 growth rate</vt:lpstr>
      <vt:lpstr>Carbon Cycle</vt:lpstr>
      <vt:lpstr>The global carbon cycle for the 1990s</vt:lpstr>
      <vt:lpstr>The mean global carbon cycle for the 1990s</vt:lpstr>
      <vt:lpstr>Uncertainty in carbon emissions due to biomass</vt:lpstr>
      <vt:lpstr>Biogeochemical processes</vt:lpstr>
      <vt:lpstr>NPP/GPP: Carbon use efficiency (CUE)</vt:lpstr>
      <vt:lpstr>NPP/GPP</vt:lpstr>
      <vt:lpstr>CUE dependencies</vt:lpstr>
      <vt:lpstr>NPP temporal scales</vt:lpstr>
      <vt:lpstr>NPP biomes</vt:lpstr>
      <vt:lpstr>NPP: July 2006</vt:lpstr>
      <vt:lpstr>NDVI: July 2006</vt:lpstr>
      <vt:lpstr>Net radiation: July 2006</vt:lpstr>
      <vt:lpstr>LST: July 2006</vt:lpstr>
      <vt:lpstr>Precip: July 2006</vt:lpstr>
      <vt:lpstr>NPP: July 2006</vt:lpstr>
      <vt:lpstr>NPP: Dec 2006</vt:lpstr>
      <vt:lpstr>NDVI: Dec 2006</vt:lpstr>
      <vt:lpstr>Net radiation: Dec 2006</vt:lpstr>
      <vt:lpstr>LST: Dec 2006</vt:lpstr>
      <vt:lpstr>Precip: Dec 2006</vt:lpstr>
      <vt:lpstr>Latitudinal distribution of NPP</vt:lpstr>
      <vt:lpstr>Latitudinal and time distribution NPP</vt:lpstr>
      <vt:lpstr>Net Ecosystem Productivity</vt:lpstr>
      <vt:lpstr>Fire: emissions g C m-2 yr-1</vt:lpstr>
      <vt:lpstr>Atmos CO2</vt:lpstr>
      <vt:lpstr>Atmos CO2</vt:lpstr>
      <vt:lpstr>Photosynthesis</vt:lpstr>
      <vt:lpstr>Transpiration</vt:lpstr>
      <vt:lpstr>Stomatal conductance</vt:lpstr>
      <vt:lpstr>Transpiration serves three main roles:</vt:lpstr>
      <vt:lpstr>stomata</vt:lpstr>
      <vt:lpstr>three types of photosynthesis mechanisms</vt:lpstr>
      <vt:lpstr>C3 plants use the Calvin cycle for fixing CO2.</vt:lpstr>
      <vt:lpstr>C4 Plants</vt:lpstr>
      <vt:lpstr>C4</vt:lpstr>
      <vt:lpstr>Respiration</vt:lpstr>
      <vt:lpstr>Limitations to photosynthesis at the leaf level</vt:lpstr>
      <vt:lpstr>light limitation</vt:lpstr>
      <vt:lpstr>Light limitation</vt:lpstr>
      <vt:lpstr>CO2 limitation</vt:lpstr>
      <vt:lpstr>CO2 limitation</vt:lpstr>
      <vt:lpstr>Nitrogen limitation and photosynthetic capacity</vt:lpstr>
      <vt:lpstr>Nitrogen</vt:lpstr>
      <vt:lpstr>Nitrogen</vt:lpstr>
      <vt:lpstr>Water limitation</vt:lpstr>
      <vt:lpstr>Water limitation</vt:lpstr>
      <vt:lpstr>Temperature effects</vt:lpstr>
      <vt:lpstr>summary</vt:lpstr>
      <vt:lpstr>Exercise</vt:lpstr>
      <vt:lpstr>EXERCISE</vt:lpstr>
      <vt:lpstr>EXERCISE</vt:lpstr>
      <vt:lpstr>EXERCISE</vt:lpstr>
      <vt:lpstr>EXERCISE</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EOLDAS Data Assimilation algorithm</dc:title>
  <dc:creator>Tristan Quaife</dc:creator>
  <cp:lastModifiedBy>Mat Disney</cp:lastModifiedBy>
  <cp:revision>159</cp:revision>
  <cp:lastPrinted>1601-01-01T00:00:00Z</cp:lastPrinted>
  <dcterms:created xsi:type="dcterms:W3CDTF">2010-11-25T08:35:40Z</dcterms:created>
  <dcterms:modified xsi:type="dcterms:W3CDTF">2019-01-11T11:47:35Z</dcterms:modified>
</cp:coreProperties>
</file>